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8" r:id="rId2"/>
    <p:sldId id="265" r:id="rId3"/>
    <p:sldId id="261" r:id="rId4"/>
    <p:sldId id="256" r:id="rId5"/>
    <p:sldId id="266" r:id="rId6"/>
    <p:sldId id="258" r:id="rId7"/>
    <p:sldId id="259" r:id="rId8"/>
    <p:sldId id="260" r:id="rId9"/>
    <p:sldId id="262" r:id="rId10"/>
    <p:sldId id="263" r:id="rId11"/>
    <p:sldId id="264" r:id="rId12"/>
    <p:sldId id="267" r:id="rId13"/>
    <p:sldId id="269" r:id="rId14"/>
    <p:sldId id="270" r:id="rId15"/>
    <p:sldId id="271" r:id="rId16"/>
    <p:sldId id="257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84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55A87F-422C-4539-BF4E-B6EF209A21FB}" type="doc">
      <dgm:prSet loTypeId="urn:microsoft.com/office/officeart/2005/8/layout/hierarchy1" loCatId="hierarchy" qsTypeId="urn:microsoft.com/office/officeart/2005/8/quickstyle/simple1#10" qsCatId="simple" csTypeId="urn:microsoft.com/office/officeart/2005/8/colors/colorful2#3" csCatId="colorful" phldr="1"/>
      <dgm:spPr/>
      <dgm:t>
        <a:bodyPr/>
        <a:lstStyle/>
        <a:p>
          <a:endParaRPr lang="en-US"/>
        </a:p>
      </dgm:t>
    </dgm:pt>
    <dgm:pt modelId="{228F9A59-1D04-4A58-B072-D7D39F7DCCFE}">
      <dgm:prSet/>
      <dgm:spPr/>
      <dgm:t>
        <a:bodyPr/>
        <a:lstStyle/>
        <a:p>
          <a:r>
            <a:rPr lang="it-IT" dirty="0"/>
            <a:t>LA MAMMA</a:t>
          </a:r>
          <a:endParaRPr lang="en-US" dirty="0"/>
        </a:p>
      </dgm:t>
    </dgm:pt>
    <dgm:pt modelId="{76955741-0E60-48D2-A1C9-1C6A80D4279A}" type="parTrans" cxnId="{A729000F-B341-41B0-B851-7AB577D486FF}">
      <dgm:prSet/>
      <dgm:spPr/>
      <dgm:t>
        <a:bodyPr/>
        <a:lstStyle/>
        <a:p>
          <a:endParaRPr lang="en-US"/>
        </a:p>
      </dgm:t>
    </dgm:pt>
    <dgm:pt modelId="{2FE8C133-6612-4FB4-8C78-8FD4E659BC59}" type="sibTrans" cxnId="{A729000F-B341-41B0-B851-7AB577D486FF}">
      <dgm:prSet/>
      <dgm:spPr/>
      <dgm:t>
        <a:bodyPr/>
        <a:lstStyle/>
        <a:p>
          <a:endParaRPr lang="en-US"/>
        </a:p>
      </dgm:t>
    </dgm:pt>
    <dgm:pt modelId="{4C478468-B5BE-415D-94D0-1A5971C9A92F}">
      <dgm:prSet/>
      <dgm:spPr/>
      <dgm:t>
        <a:bodyPr/>
        <a:lstStyle/>
        <a:p>
          <a:r>
            <a:rPr lang="it-IT"/>
            <a:t>IL CORPO</a:t>
          </a:r>
          <a:endParaRPr lang="en-US"/>
        </a:p>
      </dgm:t>
    </dgm:pt>
    <dgm:pt modelId="{F4030C09-34AD-4ED9-B9B3-E19CAF83C26B}" type="parTrans" cxnId="{45D2EB5A-6F69-44B4-A73B-57057E6E4BF8}">
      <dgm:prSet/>
      <dgm:spPr/>
      <dgm:t>
        <a:bodyPr/>
        <a:lstStyle/>
        <a:p>
          <a:endParaRPr lang="en-US"/>
        </a:p>
      </dgm:t>
    </dgm:pt>
    <dgm:pt modelId="{DF90C2D1-1126-4D41-B904-DB1845212CF2}" type="sibTrans" cxnId="{45D2EB5A-6F69-44B4-A73B-57057E6E4BF8}">
      <dgm:prSet/>
      <dgm:spPr/>
      <dgm:t>
        <a:bodyPr/>
        <a:lstStyle/>
        <a:p>
          <a:endParaRPr lang="en-US"/>
        </a:p>
      </dgm:t>
    </dgm:pt>
    <dgm:pt modelId="{E0AAF251-4B75-408F-8196-723A357963D5}">
      <dgm:prSet/>
      <dgm:spPr/>
      <dgm:t>
        <a:bodyPr/>
        <a:lstStyle/>
        <a:p>
          <a:r>
            <a:rPr lang="it-IT"/>
            <a:t>IL BUON DIO</a:t>
          </a:r>
          <a:endParaRPr lang="en-US"/>
        </a:p>
      </dgm:t>
    </dgm:pt>
    <dgm:pt modelId="{88151E7C-B3A7-4F26-81B0-8B83065099CD}" type="parTrans" cxnId="{FAFF3017-9B57-45A9-818C-5ACD5EA830AC}">
      <dgm:prSet/>
      <dgm:spPr/>
      <dgm:t>
        <a:bodyPr/>
        <a:lstStyle/>
        <a:p>
          <a:endParaRPr lang="en-US"/>
        </a:p>
      </dgm:t>
    </dgm:pt>
    <dgm:pt modelId="{8F214A79-D941-45FF-BE51-3A18932B7D4A}" type="sibTrans" cxnId="{FAFF3017-9B57-45A9-818C-5ACD5EA830AC}">
      <dgm:prSet/>
      <dgm:spPr/>
      <dgm:t>
        <a:bodyPr/>
        <a:lstStyle/>
        <a:p>
          <a:endParaRPr lang="en-US"/>
        </a:p>
      </dgm:t>
    </dgm:pt>
    <dgm:pt modelId="{CED25847-FBA7-4DE1-8443-81CCD741C29D}" type="pres">
      <dgm:prSet presAssocID="{B655A87F-422C-4539-BF4E-B6EF209A21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9F36ADD-E8C6-4801-B2F3-9CB1747678C8}" type="pres">
      <dgm:prSet presAssocID="{228F9A59-1D04-4A58-B072-D7D39F7DCCFE}" presName="hierRoot1" presStyleCnt="0"/>
      <dgm:spPr/>
    </dgm:pt>
    <dgm:pt modelId="{99CC9B4B-D4E9-4550-ABE7-161A36C9EF16}" type="pres">
      <dgm:prSet presAssocID="{228F9A59-1D04-4A58-B072-D7D39F7DCCFE}" presName="composite" presStyleCnt="0"/>
      <dgm:spPr/>
    </dgm:pt>
    <dgm:pt modelId="{8370FD31-ABF1-4652-A139-E6D14A6BD81C}" type="pres">
      <dgm:prSet presAssocID="{228F9A59-1D04-4A58-B072-D7D39F7DCCFE}" presName="background" presStyleLbl="node0" presStyleIdx="0" presStyleCnt="3"/>
      <dgm:spPr/>
    </dgm:pt>
    <dgm:pt modelId="{E2045294-A3E1-4F01-AED9-D12183DDA0C0}" type="pres">
      <dgm:prSet presAssocID="{228F9A59-1D04-4A58-B072-D7D39F7DCCFE}" presName="text" presStyleLbl="fgAcc0" presStyleIdx="0" presStyleCnt="3" custLinFactX="16903" custLinFactNeighborX="100000" custLinFactNeighborY="-54973">
        <dgm:presLayoutVars>
          <dgm:chPref val="3"/>
        </dgm:presLayoutVars>
      </dgm:prSet>
      <dgm:spPr/>
    </dgm:pt>
    <dgm:pt modelId="{951C7E01-25EC-4DCD-B796-BA7D90D680D7}" type="pres">
      <dgm:prSet presAssocID="{228F9A59-1D04-4A58-B072-D7D39F7DCCFE}" presName="hierChild2" presStyleCnt="0"/>
      <dgm:spPr/>
    </dgm:pt>
    <dgm:pt modelId="{DC3215B8-C4D3-4DC4-B884-98E0AF5CCB6F}" type="pres">
      <dgm:prSet presAssocID="{4C478468-B5BE-415D-94D0-1A5971C9A92F}" presName="hierRoot1" presStyleCnt="0"/>
      <dgm:spPr/>
    </dgm:pt>
    <dgm:pt modelId="{2FA5AE98-0F8F-4FBD-960F-14F4153A6B45}" type="pres">
      <dgm:prSet presAssocID="{4C478468-B5BE-415D-94D0-1A5971C9A92F}" presName="composite" presStyleCnt="0"/>
      <dgm:spPr/>
    </dgm:pt>
    <dgm:pt modelId="{29FE8A7C-6835-4F53-990F-1423BEFCBAB9}" type="pres">
      <dgm:prSet presAssocID="{4C478468-B5BE-415D-94D0-1A5971C9A92F}" presName="background" presStyleLbl="node0" presStyleIdx="1" presStyleCnt="3"/>
      <dgm:spPr/>
    </dgm:pt>
    <dgm:pt modelId="{7D850668-9166-4C68-8C7F-CF35746344BA}" type="pres">
      <dgm:prSet presAssocID="{4C478468-B5BE-415D-94D0-1A5971C9A92F}" presName="text" presStyleLbl="fgAcc0" presStyleIdx="1" presStyleCnt="3" custLinFactX="-18686" custLinFactNeighborX="-100000" custLinFactNeighborY="48300">
        <dgm:presLayoutVars>
          <dgm:chPref val="3"/>
        </dgm:presLayoutVars>
      </dgm:prSet>
      <dgm:spPr/>
    </dgm:pt>
    <dgm:pt modelId="{7715BD7F-8032-4B16-8146-3EA01E8B2B4E}" type="pres">
      <dgm:prSet presAssocID="{4C478468-B5BE-415D-94D0-1A5971C9A92F}" presName="hierChild2" presStyleCnt="0"/>
      <dgm:spPr/>
    </dgm:pt>
    <dgm:pt modelId="{58CF3F5A-5BED-4BFE-9D3D-69BE84AF6438}" type="pres">
      <dgm:prSet presAssocID="{E0AAF251-4B75-408F-8196-723A357963D5}" presName="hierRoot1" presStyleCnt="0"/>
      <dgm:spPr/>
    </dgm:pt>
    <dgm:pt modelId="{E223CAE9-C271-481A-8942-308A2C8FECA0}" type="pres">
      <dgm:prSet presAssocID="{E0AAF251-4B75-408F-8196-723A357963D5}" presName="composite" presStyleCnt="0"/>
      <dgm:spPr/>
    </dgm:pt>
    <dgm:pt modelId="{45D6AEE6-867F-4957-9EEA-9E2D34C1CCC6}" type="pres">
      <dgm:prSet presAssocID="{E0AAF251-4B75-408F-8196-723A357963D5}" presName="background" presStyleLbl="node0" presStyleIdx="2" presStyleCnt="3"/>
      <dgm:spPr/>
    </dgm:pt>
    <dgm:pt modelId="{C36ACC50-36F1-4694-85D8-FD660A3C3F49}" type="pres">
      <dgm:prSet presAssocID="{E0AAF251-4B75-408F-8196-723A357963D5}" presName="text" presStyleLbl="fgAcc0" presStyleIdx="2" presStyleCnt="3" custLinFactNeighborX="-8957" custLinFactNeighborY="54914">
        <dgm:presLayoutVars>
          <dgm:chPref val="3"/>
        </dgm:presLayoutVars>
      </dgm:prSet>
      <dgm:spPr/>
    </dgm:pt>
    <dgm:pt modelId="{6C2DCBA4-6F37-4B2F-A19B-B6D090159DFA}" type="pres">
      <dgm:prSet presAssocID="{E0AAF251-4B75-408F-8196-723A357963D5}" presName="hierChild2" presStyleCnt="0"/>
      <dgm:spPr/>
    </dgm:pt>
  </dgm:ptLst>
  <dgm:cxnLst>
    <dgm:cxn modelId="{A729000F-B341-41B0-B851-7AB577D486FF}" srcId="{B655A87F-422C-4539-BF4E-B6EF209A21FB}" destId="{228F9A59-1D04-4A58-B072-D7D39F7DCCFE}" srcOrd="0" destOrd="0" parTransId="{76955741-0E60-48D2-A1C9-1C6A80D4279A}" sibTransId="{2FE8C133-6612-4FB4-8C78-8FD4E659BC59}"/>
    <dgm:cxn modelId="{FAFF3017-9B57-45A9-818C-5ACD5EA830AC}" srcId="{B655A87F-422C-4539-BF4E-B6EF209A21FB}" destId="{E0AAF251-4B75-408F-8196-723A357963D5}" srcOrd="2" destOrd="0" parTransId="{88151E7C-B3A7-4F26-81B0-8B83065099CD}" sibTransId="{8F214A79-D941-45FF-BE51-3A18932B7D4A}"/>
    <dgm:cxn modelId="{7CC3D970-6754-4C64-8783-778E42C0DB77}" type="presOf" srcId="{B655A87F-422C-4539-BF4E-B6EF209A21FB}" destId="{CED25847-FBA7-4DE1-8443-81CCD741C29D}" srcOrd="0" destOrd="0" presId="urn:microsoft.com/office/officeart/2005/8/layout/hierarchy1"/>
    <dgm:cxn modelId="{45D2EB5A-6F69-44B4-A73B-57057E6E4BF8}" srcId="{B655A87F-422C-4539-BF4E-B6EF209A21FB}" destId="{4C478468-B5BE-415D-94D0-1A5971C9A92F}" srcOrd="1" destOrd="0" parTransId="{F4030C09-34AD-4ED9-B9B3-E19CAF83C26B}" sibTransId="{DF90C2D1-1126-4D41-B904-DB1845212CF2}"/>
    <dgm:cxn modelId="{F4570A83-2240-42B8-81AC-2E6A894C440B}" type="presOf" srcId="{4C478468-B5BE-415D-94D0-1A5971C9A92F}" destId="{7D850668-9166-4C68-8C7F-CF35746344BA}" srcOrd="0" destOrd="0" presId="urn:microsoft.com/office/officeart/2005/8/layout/hierarchy1"/>
    <dgm:cxn modelId="{8CC33A86-ED41-4ED1-8D3E-D5C667ACDB35}" type="presOf" srcId="{E0AAF251-4B75-408F-8196-723A357963D5}" destId="{C36ACC50-36F1-4694-85D8-FD660A3C3F49}" srcOrd="0" destOrd="0" presId="urn:microsoft.com/office/officeart/2005/8/layout/hierarchy1"/>
    <dgm:cxn modelId="{F125D7F8-8BF9-41F7-B0EF-4C25D270E14F}" type="presOf" srcId="{228F9A59-1D04-4A58-B072-D7D39F7DCCFE}" destId="{E2045294-A3E1-4F01-AED9-D12183DDA0C0}" srcOrd="0" destOrd="0" presId="urn:microsoft.com/office/officeart/2005/8/layout/hierarchy1"/>
    <dgm:cxn modelId="{2E0E3528-5014-464B-9977-7159A7C61375}" type="presParOf" srcId="{CED25847-FBA7-4DE1-8443-81CCD741C29D}" destId="{F9F36ADD-E8C6-4801-B2F3-9CB1747678C8}" srcOrd="0" destOrd="0" presId="urn:microsoft.com/office/officeart/2005/8/layout/hierarchy1"/>
    <dgm:cxn modelId="{FA594D27-9E75-4631-91CC-D50EED4096CA}" type="presParOf" srcId="{F9F36ADD-E8C6-4801-B2F3-9CB1747678C8}" destId="{99CC9B4B-D4E9-4550-ABE7-161A36C9EF16}" srcOrd="0" destOrd="0" presId="urn:microsoft.com/office/officeart/2005/8/layout/hierarchy1"/>
    <dgm:cxn modelId="{D51EAEBE-315D-40F1-BA12-437D5CDE3D80}" type="presParOf" srcId="{99CC9B4B-D4E9-4550-ABE7-161A36C9EF16}" destId="{8370FD31-ABF1-4652-A139-E6D14A6BD81C}" srcOrd="0" destOrd="0" presId="urn:microsoft.com/office/officeart/2005/8/layout/hierarchy1"/>
    <dgm:cxn modelId="{CCB6A924-6E60-4103-8E83-6C323D1EE587}" type="presParOf" srcId="{99CC9B4B-D4E9-4550-ABE7-161A36C9EF16}" destId="{E2045294-A3E1-4F01-AED9-D12183DDA0C0}" srcOrd="1" destOrd="0" presId="urn:microsoft.com/office/officeart/2005/8/layout/hierarchy1"/>
    <dgm:cxn modelId="{C5559134-EA4F-4C9C-AF52-76629A479315}" type="presParOf" srcId="{F9F36ADD-E8C6-4801-B2F3-9CB1747678C8}" destId="{951C7E01-25EC-4DCD-B796-BA7D90D680D7}" srcOrd="1" destOrd="0" presId="urn:microsoft.com/office/officeart/2005/8/layout/hierarchy1"/>
    <dgm:cxn modelId="{0E95BE4E-663A-4D90-8EFD-9EBC75F7EB2A}" type="presParOf" srcId="{CED25847-FBA7-4DE1-8443-81CCD741C29D}" destId="{DC3215B8-C4D3-4DC4-B884-98E0AF5CCB6F}" srcOrd="1" destOrd="0" presId="urn:microsoft.com/office/officeart/2005/8/layout/hierarchy1"/>
    <dgm:cxn modelId="{0A2B8EFE-7972-49CE-95A0-C036E862E537}" type="presParOf" srcId="{DC3215B8-C4D3-4DC4-B884-98E0AF5CCB6F}" destId="{2FA5AE98-0F8F-4FBD-960F-14F4153A6B45}" srcOrd="0" destOrd="0" presId="urn:microsoft.com/office/officeart/2005/8/layout/hierarchy1"/>
    <dgm:cxn modelId="{A24BD5B2-2A30-40C7-9A45-86F93D83C4C3}" type="presParOf" srcId="{2FA5AE98-0F8F-4FBD-960F-14F4153A6B45}" destId="{29FE8A7C-6835-4F53-990F-1423BEFCBAB9}" srcOrd="0" destOrd="0" presId="urn:microsoft.com/office/officeart/2005/8/layout/hierarchy1"/>
    <dgm:cxn modelId="{C37EAB3C-76E1-4E03-A933-8BCE0C4F2C18}" type="presParOf" srcId="{2FA5AE98-0F8F-4FBD-960F-14F4153A6B45}" destId="{7D850668-9166-4C68-8C7F-CF35746344BA}" srcOrd="1" destOrd="0" presId="urn:microsoft.com/office/officeart/2005/8/layout/hierarchy1"/>
    <dgm:cxn modelId="{9B19E885-EF3A-4ED3-B09E-C440A7032FB6}" type="presParOf" srcId="{DC3215B8-C4D3-4DC4-B884-98E0AF5CCB6F}" destId="{7715BD7F-8032-4B16-8146-3EA01E8B2B4E}" srcOrd="1" destOrd="0" presId="urn:microsoft.com/office/officeart/2005/8/layout/hierarchy1"/>
    <dgm:cxn modelId="{18F92AF0-6736-41BC-BC07-F550922EC957}" type="presParOf" srcId="{CED25847-FBA7-4DE1-8443-81CCD741C29D}" destId="{58CF3F5A-5BED-4BFE-9D3D-69BE84AF6438}" srcOrd="2" destOrd="0" presId="urn:microsoft.com/office/officeart/2005/8/layout/hierarchy1"/>
    <dgm:cxn modelId="{812F9150-5E1F-484A-B307-0DCD70BD5D75}" type="presParOf" srcId="{58CF3F5A-5BED-4BFE-9D3D-69BE84AF6438}" destId="{E223CAE9-C271-481A-8942-308A2C8FECA0}" srcOrd="0" destOrd="0" presId="urn:microsoft.com/office/officeart/2005/8/layout/hierarchy1"/>
    <dgm:cxn modelId="{06FF0112-B1F5-4BD0-91D3-20822F1BDA62}" type="presParOf" srcId="{E223CAE9-C271-481A-8942-308A2C8FECA0}" destId="{45D6AEE6-867F-4957-9EEA-9E2D34C1CCC6}" srcOrd="0" destOrd="0" presId="urn:microsoft.com/office/officeart/2005/8/layout/hierarchy1"/>
    <dgm:cxn modelId="{23E57155-7608-44D8-BA4C-25380D68ED85}" type="presParOf" srcId="{E223CAE9-C271-481A-8942-308A2C8FECA0}" destId="{C36ACC50-36F1-4694-85D8-FD660A3C3F49}" srcOrd="1" destOrd="0" presId="urn:microsoft.com/office/officeart/2005/8/layout/hierarchy1"/>
    <dgm:cxn modelId="{262F59D1-F954-483F-9AE0-5924107D4046}" type="presParOf" srcId="{58CF3F5A-5BED-4BFE-9D3D-69BE84AF6438}" destId="{6C2DCBA4-6F37-4B2F-A19B-B6D090159DF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0FD31-ABF1-4652-A139-E6D14A6BD81C}">
      <dsp:nvSpPr>
        <dsp:cNvPr id="0" name=""/>
        <dsp:cNvSpPr/>
      </dsp:nvSpPr>
      <dsp:spPr>
        <a:xfrm>
          <a:off x="3592957" y="-324419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45294-A3E1-4F01-AED9-D12183DDA0C0}">
      <dsp:nvSpPr>
        <dsp:cNvPr id="0" name=""/>
        <dsp:cNvSpPr/>
      </dsp:nvSpPr>
      <dsp:spPr>
        <a:xfrm>
          <a:off x="3934452" y="0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100" kern="1200" dirty="0"/>
            <a:t>LA MAMMA</a:t>
          </a:r>
          <a:endParaRPr lang="en-US" sz="5100" kern="1200" dirty="0"/>
        </a:p>
      </dsp:txBody>
      <dsp:txXfrm>
        <a:off x="3991614" y="57162"/>
        <a:ext cx="2959127" cy="1837317"/>
      </dsp:txXfrm>
    </dsp:sp>
    <dsp:sp modelId="{29FE8A7C-6835-4F53-990F-1423BEFCBAB9}">
      <dsp:nvSpPr>
        <dsp:cNvPr id="0" name=""/>
        <dsp:cNvSpPr/>
      </dsp:nvSpPr>
      <dsp:spPr>
        <a:xfrm>
          <a:off x="108684" y="1413343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50668-9166-4C68-8C7F-CF35746344BA}">
      <dsp:nvSpPr>
        <dsp:cNvPr id="0" name=""/>
        <dsp:cNvSpPr/>
      </dsp:nvSpPr>
      <dsp:spPr>
        <a:xfrm>
          <a:off x="450178" y="1737763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100" kern="1200"/>
            <a:t>IL CORPO</a:t>
          </a:r>
          <a:endParaRPr lang="en-US" sz="5100" kern="1200"/>
        </a:p>
      </dsp:txBody>
      <dsp:txXfrm>
        <a:off x="507340" y="1794925"/>
        <a:ext cx="2959127" cy="1837317"/>
      </dsp:txXfrm>
    </dsp:sp>
    <dsp:sp modelId="{45D6AEE6-867F-4957-9EEA-9E2D34C1CCC6}">
      <dsp:nvSpPr>
        <dsp:cNvPr id="0" name=""/>
        <dsp:cNvSpPr/>
      </dsp:nvSpPr>
      <dsp:spPr>
        <a:xfrm>
          <a:off x="7237593" y="1413343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ACC50-36F1-4694-85D8-FD660A3C3F49}">
      <dsp:nvSpPr>
        <dsp:cNvPr id="0" name=""/>
        <dsp:cNvSpPr/>
      </dsp:nvSpPr>
      <dsp:spPr>
        <a:xfrm>
          <a:off x="7579088" y="1737763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100" kern="1200"/>
            <a:t>IL BUON DIO</a:t>
          </a:r>
          <a:endParaRPr lang="en-US" sz="5100" kern="1200"/>
        </a:p>
      </dsp:txBody>
      <dsp:txXfrm>
        <a:off x="7636250" y="1794925"/>
        <a:ext cx="2959127" cy="18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206D0-4A8D-4185-AFAE-F84967489350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6753-07FA-46EC-AFF8-E2EB19FF25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27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B6753-07FA-46EC-AFF8-E2EB19FF25E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6808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1C8D2C-0CDA-EE8A-55C9-2A447F277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0222EA5-0F9C-DA0A-5FEA-C0CC4B55B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2C6BB-BD6C-85D9-6721-ADE9DE649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FB72D1-BA28-3B1A-ED72-D0D73E6A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E81810-4867-C786-58A2-B4882C869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910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09FB47-1EAE-FC4E-A329-EECF1277B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0896DD-CE3B-D8E8-E2CC-8094D50E1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9AD643-DC27-54AF-7FD8-3DC6AAFC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DDBEB0-781A-DFED-6434-3DD0D22E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15B674-B41D-15F0-75D7-29EBD628E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415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2E0091-0708-AF6D-A4D0-D2F015E9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84BDD02-6890-69A2-C086-B73932CB6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6B016A-BBD0-FB5D-7AF3-5A89C8D7B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747986-2FB0-1F3C-7522-18A0D9BA4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4F76C9-0954-637C-36CB-587C26BC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702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10641F-F5D0-D5EE-22F9-1301320CD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E88A50-296C-B62B-7529-97F876BFBD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6E35537-7196-D820-7013-F3BF4D652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0D92377-7AA4-F8BD-3E77-037C7356C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90A4E12-BE4B-1047-EA7F-F35905C8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79B0BA7-5496-5283-6CD0-DB4E38B9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6548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9B0374-B2CA-5C13-6191-4D9346E6C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ADBD701-133F-D0E7-86BE-9A569F9E8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F3A8A11-29EB-13AB-65D7-F151E9786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0F40D06-E517-48B6-91C4-7404C65DF7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5276305-7FC8-531C-83E0-606393058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FD06182-6BD8-C5A1-A186-E784CD1FF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72F9DE6-D097-00B8-8682-1CDFB72B9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3AB6167-B02A-C844-ED57-E1497DE3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544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5A2EEC-5B44-DE8B-A537-C40316690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0128E4F-7F99-DFAE-16B5-36E3FE0E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13EE40-82FF-9067-0E49-67E7CBB9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BB510B8-9C68-F02A-0AC9-76F173BB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866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B8E7878-7272-F57E-0736-82EA2DC5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A7A41B5-9749-A7BF-22CF-CB271C97E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CA6DFA-3EE6-081D-6BB8-D7A09810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3196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9B682A-5062-5BE0-375F-3EAFE69BC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B8AC9C-1F0E-4D19-2008-4C30A6377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DCE54C2-6855-1FA3-4420-2E3EBAC6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4732DDC-E2DA-EB8B-B13D-B086401D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5563AA-3071-AC35-329D-F787FC615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D769E7-290F-0FD9-A337-5D0CFC90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2357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8DD4B3-159E-86E7-07FD-39FB22361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3BBC3A6-F1F9-AE08-247D-3899D63F6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74DFF1-C172-AA37-EF45-4D476335FA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A878D97-645B-CB32-F6D3-C8B30E378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5EEC043-77B9-EC75-4002-5B716C677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1679EC-25CB-37EB-6FC6-0D22095B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43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35C85B-B57F-C070-9CE2-397E3F60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60AF586-33C3-98D2-5E25-5374CEBCE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5D7FF5-C0D9-F8E8-2B21-5F954E881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CE19B0-0EE4-3D66-95AC-7E2FD93B3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4F44B4-B2B0-B8F7-0FBF-AD888504C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322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D222E48-C4C1-1BE8-1C52-9E5ACB5779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546475-3477-0880-B40B-DD934B24D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5AF363-5A6B-E99B-0B7F-5126AC34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3CDA66-AC1E-9916-FE2B-B2B34F9AC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DBF52F-BF36-F2C2-8D1E-9AE3B9E31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2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3604895-599A-F631-C697-59CBB33F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D326950-110B-670E-EF71-6DF96AC04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4342F2-674F-84A2-2521-2F1215567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D6E30D-0552-4773-9056-AED670D4B1C9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37D1CF5-2AF4-96F3-5F78-F2818809B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933C64-AA89-A8D4-FAAA-0624BB2CD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D4642D-0485-4B18-987F-B984CEBF54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000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zzurroticino.i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9A21840-ECBA-B1DF-970B-D510E987C888}"/>
              </a:ext>
            </a:extLst>
          </p:cNvPr>
          <p:cNvSpPr txBox="1"/>
          <p:nvPr/>
        </p:nvSpPr>
        <p:spPr>
          <a:xfrm>
            <a:off x="1" y="196645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LA COMUNICAZIONE «HAI IL CANCRO» HA UN EFFETTO DIROMPENTE SULL’ASPETTATIVA DI VITA DI PERSONE CON MALATTIA MENTALE DIAGNOSTICATA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LA PAROLA «CANCRO» HA IL POTERE DI INNESCARE UNA CATENA SINTOMATICA TIPICA DELLE DEPRESSIONE ENDOGENA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NON SOLO NEL PAZIENTE  MA ANCHE NEL CARE GIVER E NEL PERSONALE SANITARIO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. . . SE CONOSCI GOVERNI, MA SE NON CONOSCI SEI GOVERNATO . .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COME TUTTI I FANTASMI E’ IMPORTANTE CAPIRE DA DOVE NASCE LA DEPRESSIONE MAGGIORE E COME AFFRONTARLA.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IN QUESTA LEZIONE VI DICO COSA HO CAPITO IO TRATTANDO DECINE DI PERSONE CON IMPORTANTE SINTOMATOLOGIA DEPRESSIVA PORTANDOLE A VOLARE CON ME IN PARAPENDIO.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PRIMA DEL VOLO PRATICAVO UN TECNICA CHE SPERIMENTEREMO QUI OGGI  : «LE CRI PRIMAL» INVENTATA DA ARTHUR JANOV.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GLI INGREDIENTI SONO UNA LIEVE REGRESSIONE INDOTTA DAL RILASSAMENTO – L’EVOCAZIONE DELLA MEDIATRICE UNICA DELLA </a:t>
            </a:r>
            <a:r>
              <a:rPr lang="it-IT" sz="2400" dirty="0">
                <a:solidFill>
                  <a:srgbClr val="FF0000"/>
                </a:solidFill>
              </a:rPr>
              <a:t>FIDUCIA</a:t>
            </a:r>
            <a:r>
              <a:rPr lang="it-IT" sz="2400" dirty="0"/>
              <a:t> VERSO IL </a:t>
            </a:r>
            <a:r>
              <a:rPr lang="it-IT" sz="2400" dirty="0">
                <a:solidFill>
                  <a:srgbClr val="FF0000"/>
                </a:solidFill>
              </a:rPr>
              <a:t>CORPO</a:t>
            </a:r>
            <a:r>
              <a:rPr lang="it-IT" sz="2400" dirty="0"/>
              <a:t> – LA RISPERIMENTAZIONE DEL </a:t>
            </a:r>
            <a:r>
              <a:rPr lang="it-IT" sz="2400" dirty="0">
                <a:solidFill>
                  <a:srgbClr val="FF0000"/>
                </a:solidFill>
              </a:rPr>
              <a:t>TRAUMA DA PARTO </a:t>
            </a:r>
            <a:r>
              <a:rPr lang="it-IT" sz="2400" dirty="0"/>
              <a:t>– LA PRESSIONE SUL </a:t>
            </a:r>
            <a:r>
              <a:rPr lang="it-IT" sz="2400" dirty="0">
                <a:solidFill>
                  <a:srgbClr val="FF0000"/>
                </a:solidFill>
              </a:rPr>
              <a:t>DIAFRAMMA</a:t>
            </a:r>
            <a:r>
              <a:rPr lang="it-IT" sz="2400" dirty="0"/>
              <a:t> – IL DILEMMA FRA </a:t>
            </a:r>
            <a:r>
              <a:rPr lang="it-IT" sz="2400" dirty="0">
                <a:solidFill>
                  <a:srgbClr val="FF0000"/>
                </a:solidFill>
              </a:rPr>
              <a:t>GRIDO</a:t>
            </a:r>
            <a:r>
              <a:rPr lang="it-IT" sz="2400" dirty="0"/>
              <a:t> E ALESSITIMIA . . . </a:t>
            </a:r>
          </a:p>
        </p:txBody>
      </p:sp>
    </p:spTree>
    <p:extLst>
      <p:ext uri="{BB962C8B-B14F-4D97-AF65-F5344CB8AC3E}">
        <p14:creationId xmlns:p14="http://schemas.microsoft.com/office/powerpoint/2010/main" val="4289789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65A36DE-E82C-60A7-76BC-E787098A7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210" y="1859111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DIFFICILE PACE FRA MENTE E CORPO NELLA GESTIONE DELLA MALATTIA ONCOLOGICA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B336608-F6CB-0BFC-CE2E-2FA9AC399083}"/>
              </a:ext>
            </a:extLst>
          </p:cNvPr>
          <p:cNvSpPr txBox="1"/>
          <p:nvPr/>
        </p:nvSpPr>
        <p:spPr>
          <a:xfrm>
            <a:off x="5211097" y="486294"/>
            <a:ext cx="654213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/>
              <a:t>POTETE SCARICARE QUESTE SLIDES DAL MIO SITO </a:t>
            </a:r>
            <a:r>
              <a:rPr lang="it-IT" sz="4400" dirty="0">
                <a:hlinkClick r:id="rId2"/>
              </a:rPr>
              <a:t>WWW.AZZURROTICINO.IT</a:t>
            </a:r>
            <a:r>
              <a:rPr lang="it-IT" sz="4400" dirty="0"/>
              <a:t> ALLA PAGINA «LE MIE RELAZIONI A CONGRESSI E CONVEGNI» - CANCRO E PSICHE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8A031CC-5681-7EA1-64F5-8826D76C9F84}"/>
              </a:ext>
            </a:extLst>
          </p:cNvPr>
          <p:cNvSpPr txBox="1"/>
          <p:nvPr/>
        </p:nvSpPr>
        <p:spPr>
          <a:xfrm>
            <a:off x="717422" y="5283981"/>
            <a:ext cx="3392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GARAVAGLIA ANGELO PSYCHOLOGIST – PSYCHOTERAPIST – PARAGLIDING TANDEM PILOT</a:t>
            </a:r>
          </a:p>
        </p:txBody>
      </p:sp>
    </p:spTree>
    <p:extLst>
      <p:ext uri="{BB962C8B-B14F-4D97-AF65-F5344CB8AC3E}">
        <p14:creationId xmlns:p14="http://schemas.microsoft.com/office/powerpoint/2010/main" val="386137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72F4BE-61B2-45D9-E5DE-9FAA8DC8F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23203C3-5F21-A9E1-EA18-58CCA948C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</a:rPr>
              <a:t>… HAI IL CANCRO … (</a:t>
            </a:r>
            <a:r>
              <a:rPr lang="it-IT" dirty="0" err="1">
                <a:solidFill>
                  <a:srgbClr val="FFFFFF"/>
                </a:solidFill>
              </a:rPr>
              <a:t>aids,covid</a:t>
            </a:r>
            <a:r>
              <a:rPr lang="it-IT" dirty="0">
                <a:solidFill>
                  <a:srgbClr val="FFFFFF"/>
                </a:solidFill>
              </a:rPr>
              <a:t>..) cosa avviene nella mente?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FDA666-90D5-CFAF-CE70-0B60B1EC8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320" y="591344"/>
            <a:ext cx="7792720" cy="5585619"/>
          </a:xfrm>
        </p:spPr>
        <p:txBody>
          <a:bodyPr anchor="ctr">
            <a:normAutofit/>
          </a:bodyPr>
          <a:lstStyle/>
          <a:p>
            <a:r>
              <a:rPr lang="it-IT" sz="2200" dirty="0"/>
              <a:t>La crescente prospettiva di vita e il progresso dei trattamenti permettono alla persona con diagnosi oncologica di considerare la possibilità di una guarigione. </a:t>
            </a:r>
          </a:p>
          <a:p>
            <a:r>
              <a:rPr lang="it-IT" sz="2200" dirty="0"/>
              <a:t>Ciò rappresenta un importante </a:t>
            </a:r>
            <a:r>
              <a:rPr lang="it-IT" sz="2200" b="1" dirty="0"/>
              <a:t>cambiamento di paradigma: da “cancro male incurabile” a “cancro unica patologia cronica da cui è possibile guarire”. </a:t>
            </a:r>
          </a:p>
          <a:p>
            <a:r>
              <a:rPr lang="it-IT" sz="2200" dirty="0"/>
              <a:t>Tuttavia, indipendentemente dalle condizioni effettive delle cure oncologiche e della cronicizzazione della malattia, </a:t>
            </a:r>
            <a:r>
              <a:rPr lang="it-IT" sz="2200" b="1" dirty="0"/>
              <a:t>la diagnosi di cancro è ancora associata a una ridotta aspettativa di vita e lo stigma continua a permanere. </a:t>
            </a:r>
            <a:r>
              <a:rPr lang="it-IT" sz="2200" dirty="0"/>
              <a:t>Questa percezione genera paura e agitazione nella vita dei pazienti, delle loro famiglie e dei loro affetti, sconvolgendo tutti gli aspetti della vita quotidiana oltre che lavorativa (www.aiom.it/i-numeri-del-cancro-in-</a:t>
            </a:r>
            <a:r>
              <a:rPr lang="it-IT" sz="2200" dirty="0" err="1"/>
              <a:t>italia</a:t>
            </a:r>
            <a:r>
              <a:rPr lang="it-IT" sz="2200" dirty="0"/>
              <a:t>; </a:t>
            </a:r>
            <a:r>
              <a:rPr lang="it-IT" sz="2200" dirty="0" err="1"/>
              <a:t>Zabora</a:t>
            </a:r>
            <a:r>
              <a:rPr lang="it-IT" sz="2200" dirty="0"/>
              <a:t> et al., 2001).</a:t>
            </a:r>
          </a:p>
        </p:txBody>
      </p:sp>
    </p:spTree>
    <p:extLst>
      <p:ext uri="{BB962C8B-B14F-4D97-AF65-F5344CB8AC3E}">
        <p14:creationId xmlns:p14="http://schemas.microsoft.com/office/powerpoint/2010/main" val="331595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36A6A08-8F0C-A543-C990-64BCC1CFB2AC}"/>
              </a:ext>
            </a:extLst>
          </p:cNvPr>
          <p:cNvSpPr txBox="1">
            <a:spLocks/>
          </p:cNvSpPr>
          <p:nvPr/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Chi sta più male di testa vive meno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7314998-33B8-DD0A-7B26-92CF545D6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700" dirty="0" err="1"/>
              <a:t>Un’ampia</a:t>
            </a:r>
            <a:r>
              <a:rPr lang="en-US" sz="1700" dirty="0"/>
              <a:t> </a:t>
            </a:r>
            <a:r>
              <a:rPr lang="en-US" sz="1700" dirty="0" err="1"/>
              <a:t>revisione</a:t>
            </a:r>
            <a:r>
              <a:rPr lang="en-US" sz="1700" dirty="0"/>
              <a:t> </a:t>
            </a:r>
            <a:r>
              <a:rPr lang="en-US" sz="1700" dirty="0" err="1"/>
              <a:t>sistematica</a:t>
            </a:r>
            <a:r>
              <a:rPr lang="en-US" sz="1700" dirty="0"/>
              <a:t> con meta-</a:t>
            </a:r>
            <a:r>
              <a:rPr lang="en-US" sz="1700" dirty="0" err="1"/>
              <a:t>analisi</a:t>
            </a:r>
            <a:r>
              <a:rPr lang="en-US" sz="1700" dirty="0"/>
              <a:t>, </a:t>
            </a:r>
            <a:r>
              <a:rPr lang="en-US" sz="1700" dirty="0" err="1"/>
              <a:t>pubblicata</a:t>
            </a:r>
            <a:r>
              <a:rPr lang="en-US" sz="1700" dirty="0"/>
              <a:t> </a:t>
            </a:r>
            <a:r>
              <a:rPr lang="en-US" sz="1700" dirty="0" err="1"/>
              <a:t>su</a:t>
            </a:r>
            <a:r>
              <a:rPr lang="en-US" sz="1700" dirty="0"/>
              <a:t> </a:t>
            </a:r>
            <a:r>
              <a:rPr lang="en-US" sz="1700" i="1" dirty="0"/>
              <a:t>Acta </a:t>
            </a:r>
            <a:r>
              <a:rPr lang="en-US" sz="1700" i="1" dirty="0" err="1"/>
              <a:t>Psychiatrica</a:t>
            </a:r>
            <a:r>
              <a:rPr lang="en-US" sz="1700" i="1" dirty="0"/>
              <a:t> Scandinavica</a:t>
            </a:r>
            <a:r>
              <a:rPr lang="en-US" sz="1700" dirty="0"/>
              <a:t> </a:t>
            </a:r>
            <a:r>
              <a:rPr lang="en-US" sz="1700" dirty="0" err="1"/>
              <a:t>nel</a:t>
            </a:r>
            <a:r>
              <a:rPr lang="en-US" sz="1700" dirty="0"/>
              <a:t> 2026, </a:t>
            </a:r>
            <a:r>
              <a:rPr lang="en-US" sz="1700" dirty="0" err="1"/>
              <a:t>evidenzia</a:t>
            </a:r>
            <a:r>
              <a:rPr lang="en-US" sz="1700" dirty="0"/>
              <a:t> come la </a:t>
            </a:r>
            <a:r>
              <a:rPr lang="en-US" sz="1700" dirty="0" err="1"/>
              <a:t>presenza</a:t>
            </a:r>
            <a:r>
              <a:rPr lang="en-US" sz="1700" dirty="0"/>
              <a:t> di </a:t>
            </a:r>
            <a:r>
              <a:rPr lang="en-US" sz="1700" dirty="0" err="1"/>
              <a:t>disturbi</a:t>
            </a:r>
            <a:r>
              <a:rPr lang="en-US" sz="1700" dirty="0"/>
              <a:t> </a:t>
            </a:r>
            <a:r>
              <a:rPr lang="en-US" sz="1700" dirty="0" err="1"/>
              <a:t>mentali</a:t>
            </a:r>
            <a:r>
              <a:rPr lang="en-US" sz="1700" dirty="0"/>
              <a:t> </a:t>
            </a:r>
            <a:r>
              <a:rPr lang="en-US" sz="1700" dirty="0" err="1"/>
              <a:t>gravi</a:t>
            </a:r>
            <a:r>
              <a:rPr lang="en-US" sz="1700" dirty="0"/>
              <a:t> (SMD) </a:t>
            </a:r>
            <a:r>
              <a:rPr lang="en-US" sz="1700" dirty="0" err="1"/>
              <a:t>sia</a:t>
            </a:r>
            <a:r>
              <a:rPr lang="en-US" sz="1700" dirty="0"/>
              <a:t> </a:t>
            </a:r>
            <a:r>
              <a:rPr lang="en-US" sz="1700" dirty="0" err="1"/>
              <a:t>associata</a:t>
            </a:r>
            <a:r>
              <a:rPr lang="en-US" sz="1700" dirty="0"/>
              <a:t> a un </a:t>
            </a:r>
            <a:r>
              <a:rPr lang="en-US" sz="1700" dirty="0" err="1"/>
              <a:t>aumento</a:t>
            </a:r>
            <a:r>
              <a:rPr lang="en-US" sz="1700" dirty="0"/>
              <a:t> della </a:t>
            </a:r>
            <a:r>
              <a:rPr lang="en-US" sz="1700" dirty="0" err="1"/>
              <a:t>mortalità</a:t>
            </a:r>
            <a:r>
              <a:rPr lang="en-US" sz="1700" dirty="0"/>
              <a:t> </a:t>
            </a:r>
            <a:r>
              <a:rPr lang="en-US" sz="1700" dirty="0" err="1"/>
              <a:t>nei</a:t>
            </a:r>
            <a:r>
              <a:rPr lang="en-US" sz="1700" dirty="0"/>
              <a:t> </a:t>
            </a:r>
            <a:r>
              <a:rPr lang="en-US" sz="1700" dirty="0" err="1"/>
              <a:t>pazienti</a:t>
            </a:r>
            <a:r>
              <a:rPr lang="en-US" sz="1700" dirty="0"/>
              <a:t> </a:t>
            </a:r>
            <a:r>
              <a:rPr lang="en-US" sz="1700" dirty="0" err="1"/>
              <a:t>oncologici</a:t>
            </a:r>
            <a:r>
              <a:rPr lang="en-US" sz="1700" dirty="0"/>
              <a:t>. Il team di </a:t>
            </a:r>
            <a:r>
              <a:rPr lang="en-US" sz="1700" dirty="0" err="1"/>
              <a:t>ricerca</a:t>
            </a:r>
            <a:r>
              <a:rPr lang="en-US" sz="1700" dirty="0"/>
              <a:t> </a:t>
            </a:r>
            <a:r>
              <a:rPr lang="en-US" sz="1700" dirty="0" err="1"/>
              <a:t>danese</a:t>
            </a:r>
            <a:r>
              <a:rPr lang="en-US" sz="1700" dirty="0"/>
              <a:t> ha </a:t>
            </a:r>
            <a:r>
              <a:rPr lang="en-US" sz="1700" dirty="0" err="1"/>
              <a:t>analizzato</a:t>
            </a:r>
            <a:r>
              <a:rPr lang="en-US" sz="1700" dirty="0"/>
              <a:t> la </a:t>
            </a:r>
            <a:r>
              <a:rPr lang="en-US" sz="1700" dirty="0" err="1"/>
              <a:t>letteratura</a:t>
            </a:r>
            <a:r>
              <a:rPr lang="en-US" sz="1700" dirty="0"/>
              <a:t> </a:t>
            </a:r>
            <a:r>
              <a:rPr lang="en-US" sz="1700" dirty="0" err="1"/>
              <a:t>scientifica</a:t>
            </a:r>
            <a:r>
              <a:rPr lang="en-US" sz="1700" dirty="0"/>
              <a:t> </a:t>
            </a:r>
            <a:r>
              <a:rPr lang="en-US" sz="1700" dirty="0" err="1"/>
              <a:t>pubblicata</a:t>
            </a:r>
            <a:r>
              <a:rPr lang="en-US" sz="1700" dirty="0"/>
              <a:t> </a:t>
            </a:r>
            <a:r>
              <a:rPr lang="en-US" sz="1700" dirty="0" err="1"/>
              <a:t>nell’arco</a:t>
            </a:r>
            <a:r>
              <a:rPr lang="en-US" sz="1700" dirty="0"/>
              <a:t> di </a:t>
            </a:r>
            <a:r>
              <a:rPr lang="en-US" sz="1700" dirty="0" err="1"/>
              <a:t>vent’anni</a:t>
            </a:r>
            <a:r>
              <a:rPr lang="en-US" sz="1700" dirty="0"/>
              <a:t>, </a:t>
            </a:r>
            <a:r>
              <a:rPr lang="en-US" sz="1700" dirty="0" err="1"/>
              <a:t>consultando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principali</a:t>
            </a:r>
            <a:r>
              <a:rPr lang="en-US" sz="1700" dirty="0"/>
              <a:t> database </a:t>
            </a:r>
            <a:r>
              <a:rPr lang="en-US" sz="1700" dirty="0" err="1"/>
              <a:t>biomedici</a:t>
            </a:r>
            <a:r>
              <a:rPr lang="en-US" sz="1700" dirty="0"/>
              <a:t>. </a:t>
            </a:r>
            <a:r>
              <a:rPr lang="en-US" sz="1700" dirty="0" err="1"/>
              <a:t>L’analisi</a:t>
            </a:r>
            <a:r>
              <a:rPr lang="en-US" sz="1700" dirty="0"/>
              <a:t> </a:t>
            </a:r>
            <a:r>
              <a:rPr lang="en-US" sz="1700" dirty="0" err="1"/>
              <a:t>si</a:t>
            </a:r>
            <a:r>
              <a:rPr lang="en-US" sz="1700" dirty="0"/>
              <a:t> è </a:t>
            </a:r>
            <a:r>
              <a:rPr lang="en-US" sz="1700" dirty="0" err="1"/>
              <a:t>focalizzata</a:t>
            </a:r>
            <a:r>
              <a:rPr lang="en-US" sz="1700" dirty="0"/>
              <a:t> </a:t>
            </a:r>
            <a:r>
              <a:rPr lang="en-US" sz="1700" dirty="0" err="1"/>
              <a:t>esclusivamente</a:t>
            </a:r>
            <a:r>
              <a:rPr lang="en-US" sz="1700" dirty="0"/>
              <a:t> </a:t>
            </a:r>
            <a:r>
              <a:rPr lang="en-US" sz="1700" dirty="0" err="1"/>
              <a:t>su</a:t>
            </a:r>
            <a:r>
              <a:rPr lang="en-US" sz="1700" dirty="0"/>
              <a:t> </a:t>
            </a:r>
            <a:r>
              <a:rPr lang="en-US" sz="1700" dirty="0" err="1"/>
              <a:t>pazienti</a:t>
            </a:r>
            <a:r>
              <a:rPr lang="en-US" sz="1700" dirty="0"/>
              <a:t> </a:t>
            </a:r>
            <a:r>
              <a:rPr lang="en-US" sz="1700" dirty="0" err="1"/>
              <a:t>adulti</a:t>
            </a:r>
            <a:r>
              <a:rPr lang="en-US" sz="1700" dirty="0"/>
              <a:t> con </a:t>
            </a:r>
            <a:r>
              <a:rPr lang="en-US" sz="1700" dirty="0" err="1"/>
              <a:t>una</a:t>
            </a:r>
            <a:r>
              <a:rPr lang="en-US" sz="1700" dirty="0"/>
              <a:t> </a:t>
            </a:r>
            <a:r>
              <a:rPr lang="en-US" sz="1700" dirty="0" err="1"/>
              <a:t>diagnosi</a:t>
            </a:r>
            <a:r>
              <a:rPr lang="en-US" sz="1700" dirty="0"/>
              <a:t> di </a:t>
            </a:r>
            <a:r>
              <a:rPr lang="en-US" sz="1700" dirty="0" err="1"/>
              <a:t>disturbo</a:t>
            </a:r>
            <a:r>
              <a:rPr lang="en-US" sz="1700" dirty="0"/>
              <a:t> </a:t>
            </a:r>
            <a:r>
              <a:rPr lang="en-US" sz="1700" dirty="0" err="1"/>
              <a:t>mentale</a:t>
            </a:r>
            <a:r>
              <a:rPr lang="en-US" sz="1700" dirty="0"/>
              <a:t> grave </a:t>
            </a:r>
            <a:r>
              <a:rPr lang="en-US" sz="1700" dirty="0" err="1"/>
              <a:t>diagnosticata</a:t>
            </a:r>
            <a:r>
              <a:rPr lang="en-US" sz="1700" dirty="0"/>
              <a:t> prima </a:t>
            </a:r>
            <a:r>
              <a:rPr lang="en-US" sz="1700" dirty="0" err="1"/>
              <a:t>dell’insorgenza</a:t>
            </a:r>
            <a:r>
              <a:rPr lang="en-US" sz="1700" dirty="0"/>
              <a:t> della neoplasia. Su 4.736 record </a:t>
            </a:r>
            <a:r>
              <a:rPr lang="en-US" sz="1700" dirty="0" err="1"/>
              <a:t>iniziali</a:t>
            </a:r>
            <a:r>
              <a:rPr lang="en-US" sz="1700" dirty="0"/>
              <a:t>, </a:t>
            </a:r>
            <a:r>
              <a:rPr lang="en-US" sz="1700" dirty="0" err="1"/>
              <a:t>gli</a:t>
            </a:r>
            <a:r>
              <a:rPr lang="en-US" sz="1700" dirty="0"/>
              <a:t> </a:t>
            </a:r>
            <a:r>
              <a:rPr lang="en-US" sz="1700" dirty="0" err="1"/>
              <a:t>autori</a:t>
            </a:r>
            <a:r>
              <a:rPr lang="en-US" sz="1700" dirty="0"/>
              <a:t> </a:t>
            </a:r>
            <a:r>
              <a:rPr lang="en-US" sz="1700" dirty="0" err="1"/>
              <a:t>hanno</a:t>
            </a:r>
            <a:r>
              <a:rPr lang="en-US" sz="1700" dirty="0"/>
              <a:t> </a:t>
            </a:r>
            <a:r>
              <a:rPr lang="en-US" sz="1700" dirty="0" err="1"/>
              <a:t>selezionato</a:t>
            </a:r>
            <a:r>
              <a:rPr lang="en-US" sz="1700" dirty="0"/>
              <a:t> 25 </a:t>
            </a:r>
            <a:r>
              <a:rPr lang="en-US" sz="1700" dirty="0" err="1"/>
              <a:t>studi</a:t>
            </a:r>
            <a:r>
              <a:rPr lang="en-US" sz="1700" dirty="0"/>
              <a:t>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Lo studio </a:t>
            </a:r>
            <a:r>
              <a:rPr lang="en-US" sz="1700" b="1" dirty="0" err="1"/>
              <a:t>rileva</a:t>
            </a:r>
            <a:r>
              <a:rPr lang="en-US" sz="1700" b="1" dirty="0"/>
              <a:t> </a:t>
            </a:r>
            <a:r>
              <a:rPr lang="en-US" sz="1700" b="1" dirty="0" err="1"/>
              <a:t>che</a:t>
            </a:r>
            <a:r>
              <a:rPr lang="en-US" sz="1700" b="1" dirty="0"/>
              <a:t> </a:t>
            </a:r>
            <a:r>
              <a:rPr lang="en-US" sz="1700" b="1" dirty="0" err="1"/>
              <a:t>i</a:t>
            </a:r>
            <a:r>
              <a:rPr lang="en-US" sz="1700" b="1" dirty="0"/>
              <a:t> </a:t>
            </a:r>
            <a:r>
              <a:rPr lang="en-US" sz="1700" b="1" dirty="0" err="1"/>
              <a:t>pazienti</a:t>
            </a:r>
            <a:r>
              <a:rPr lang="en-US" sz="1700" b="1" dirty="0"/>
              <a:t> con </a:t>
            </a:r>
            <a:r>
              <a:rPr lang="en-US" sz="1700" b="1" dirty="0" err="1"/>
              <a:t>patologie</a:t>
            </a:r>
            <a:r>
              <a:rPr lang="en-US" sz="1700" b="1" dirty="0"/>
              <a:t> </a:t>
            </a:r>
            <a:r>
              <a:rPr lang="en-US" sz="1700" b="1" dirty="0" err="1"/>
              <a:t>psichiatriche</a:t>
            </a:r>
            <a:r>
              <a:rPr lang="en-US" sz="1700" b="1" dirty="0"/>
              <a:t> </a:t>
            </a:r>
            <a:r>
              <a:rPr lang="en-US" sz="1700" b="1" dirty="0" err="1"/>
              <a:t>croniche</a:t>
            </a:r>
            <a:r>
              <a:rPr lang="en-US" sz="1700" b="1" dirty="0"/>
              <a:t> </a:t>
            </a:r>
            <a:r>
              <a:rPr lang="en-US" sz="1700" b="1" dirty="0" err="1"/>
              <a:t>presentano</a:t>
            </a:r>
            <a:r>
              <a:rPr lang="en-US" sz="1700" b="1" dirty="0"/>
              <a:t> </a:t>
            </a:r>
            <a:r>
              <a:rPr lang="en-US" sz="1700" b="1" dirty="0" err="1"/>
              <a:t>una</a:t>
            </a:r>
            <a:r>
              <a:rPr lang="en-US" sz="1700" b="1" dirty="0"/>
              <a:t> </a:t>
            </a:r>
            <a:r>
              <a:rPr lang="en-US" sz="1700" b="1" dirty="0" err="1"/>
              <a:t>mortalità</a:t>
            </a:r>
            <a:r>
              <a:rPr lang="en-US" sz="1700" b="1" dirty="0"/>
              <a:t> </a:t>
            </a:r>
            <a:r>
              <a:rPr lang="en-US" sz="1700" b="1" dirty="0" err="1"/>
              <a:t>specifica</a:t>
            </a:r>
            <a:r>
              <a:rPr lang="en-US" sz="1700" b="1" dirty="0"/>
              <a:t> per </a:t>
            </a:r>
            <a:r>
              <a:rPr lang="en-US" sz="1700" b="1" dirty="0" err="1"/>
              <a:t>cancro</a:t>
            </a:r>
            <a:r>
              <a:rPr lang="en-US" sz="1700" b="1" dirty="0"/>
              <a:t> </a:t>
            </a:r>
            <a:r>
              <a:rPr lang="en-US" sz="1700" b="1" dirty="0" err="1"/>
              <a:t>significativamente</a:t>
            </a:r>
            <a:r>
              <a:rPr lang="en-US" sz="1700" b="1" dirty="0"/>
              <a:t> </a:t>
            </a:r>
            <a:r>
              <a:rPr lang="en-US" sz="1700" b="1" dirty="0" err="1"/>
              <a:t>più</a:t>
            </a:r>
            <a:r>
              <a:rPr lang="en-US" sz="1700" b="1" dirty="0"/>
              <a:t> </a:t>
            </a:r>
            <a:r>
              <a:rPr lang="en-US" sz="1700" b="1" dirty="0" err="1"/>
              <a:t>elevata</a:t>
            </a:r>
            <a:r>
              <a:rPr lang="en-US" sz="1700" b="1" dirty="0"/>
              <a:t> rispetto ai </a:t>
            </a:r>
            <a:r>
              <a:rPr lang="en-US" sz="1700" b="1" dirty="0" err="1"/>
              <a:t>pazienti</a:t>
            </a:r>
            <a:r>
              <a:rPr lang="en-US" sz="1700" b="1" dirty="0"/>
              <a:t> </a:t>
            </a:r>
            <a:r>
              <a:rPr lang="en-US" sz="1700" b="1" dirty="0" err="1"/>
              <a:t>oncologici</a:t>
            </a:r>
            <a:r>
              <a:rPr lang="en-US" sz="1700" b="1" dirty="0"/>
              <a:t> senza SMD, con un </a:t>
            </a:r>
            <a:r>
              <a:rPr lang="en-US" sz="1700" b="1" dirty="0" err="1"/>
              <a:t>incremento</a:t>
            </a:r>
            <a:r>
              <a:rPr lang="en-US" sz="1700" b="1" dirty="0"/>
              <a:t> del </a:t>
            </a:r>
            <a:r>
              <a:rPr lang="en-US" sz="1700" b="1" dirty="0" err="1"/>
              <a:t>rischio</a:t>
            </a:r>
            <a:r>
              <a:rPr lang="en-US" sz="1700" b="1" dirty="0"/>
              <a:t> </a:t>
            </a:r>
            <a:r>
              <a:rPr lang="en-US" sz="1700" b="1" dirty="0" err="1"/>
              <a:t>relativo</a:t>
            </a:r>
            <a:r>
              <a:rPr lang="en-US" sz="1700" b="1" dirty="0"/>
              <a:t> pari al 37% </a:t>
            </a:r>
            <a:r>
              <a:rPr lang="en-US" sz="1700" dirty="0"/>
              <a:t>(RR 1,37; IC 95%: 1,30–1,44). Il </a:t>
            </a:r>
            <a:r>
              <a:rPr lang="en-US" sz="1700" dirty="0" err="1"/>
              <a:t>dato</a:t>
            </a:r>
            <a:r>
              <a:rPr lang="en-US" sz="1700" dirty="0"/>
              <a:t> emerge con </a:t>
            </a:r>
            <a:r>
              <a:rPr lang="en-US" sz="1700" dirty="0" err="1"/>
              <a:t>particolare</a:t>
            </a:r>
            <a:r>
              <a:rPr lang="en-US" sz="1700" dirty="0"/>
              <a:t> </a:t>
            </a:r>
            <a:r>
              <a:rPr lang="en-US" sz="1700" dirty="0" err="1"/>
              <a:t>criticità</a:t>
            </a:r>
            <a:r>
              <a:rPr lang="en-US" sz="1700" dirty="0"/>
              <a:t> </a:t>
            </a:r>
            <a:r>
              <a:rPr lang="en-US" sz="1700" dirty="0" err="1"/>
              <a:t>nel</a:t>
            </a:r>
            <a:r>
              <a:rPr lang="en-US" sz="1700" dirty="0"/>
              <a:t> </a:t>
            </a:r>
            <a:r>
              <a:rPr lang="en-US" sz="1700" dirty="0" err="1"/>
              <a:t>sottogruppo</a:t>
            </a:r>
            <a:r>
              <a:rPr lang="en-US" sz="1700" dirty="0"/>
              <a:t> </a:t>
            </a:r>
            <a:r>
              <a:rPr lang="en-US" sz="1700" dirty="0" err="1"/>
              <a:t>dei</a:t>
            </a:r>
            <a:r>
              <a:rPr lang="en-US" sz="1700" dirty="0"/>
              <a:t> </a:t>
            </a:r>
            <a:r>
              <a:rPr lang="en-US" sz="1700" dirty="0" err="1"/>
              <a:t>pazienti</a:t>
            </a:r>
            <a:r>
              <a:rPr lang="en-US" sz="1700" dirty="0"/>
              <a:t> affetti da </a:t>
            </a:r>
            <a:r>
              <a:rPr lang="en-US" sz="1700" dirty="0" err="1"/>
              <a:t>schizofrenia</a:t>
            </a:r>
            <a:r>
              <a:rPr lang="en-US" sz="1700" dirty="0"/>
              <a:t> e </a:t>
            </a:r>
            <a:r>
              <a:rPr lang="en-US" sz="1700" dirty="0" err="1"/>
              <a:t>altri</a:t>
            </a:r>
            <a:r>
              <a:rPr lang="en-US" sz="1700" dirty="0"/>
              <a:t> </a:t>
            </a:r>
            <a:r>
              <a:rPr lang="en-US" sz="1700" dirty="0" err="1"/>
              <a:t>disturbi</a:t>
            </a:r>
            <a:r>
              <a:rPr lang="en-US" sz="1700" dirty="0"/>
              <a:t> </a:t>
            </a:r>
            <a:r>
              <a:rPr lang="en-US" sz="1700" dirty="0" err="1"/>
              <a:t>psicotici</a:t>
            </a:r>
            <a:r>
              <a:rPr lang="en-US" sz="1700" dirty="0"/>
              <a:t>, dove </a:t>
            </a:r>
            <a:r>
              <a:rPr lang="en-US" sz="1700" dirty="0" err="1"/>
              <a:t>l’eccesso</a:t>
            </a:r>
            <a:r>
              <a:rPr lang="en-US" sz="1700" dirty="0"/>
              <a:t> di </a:t>
            </a:r>
            <a:r>
              <a:rPr lang="en-US" sz="1700" dirty="0" err="1"/>
              <a:t>mortalità</a:t>
            </a:r>
            <a:r>
              <a:rPr lang="en-US" sz="1700" dirty="0"/>
              <a:t> </a:t>
            </a:r>
            <a:r>
              <a:rPr lang="en-US" sz="1700" dirty="0" err="1"/>
              <a:t>raggiunge</a:t>
            </a:r>
            <a:r>
              <a:rPr lang="en-US" sz="1700" dirty="0"/>
              <a:t> il 47% (RR 1,47; IC 95%: 1,33–1,63).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700" dirty="0"/>
              <a:t>I </a:t>
            </a:r>
            <a:r>
              <a:rPr lang="en-US" sz="1700" dirty="0" err="1"/>
              <a:t>risultati</a:t>
            </a:r>
            <a:r>
              <a:rPr lang="en-US" sz="1700" dirty="0"/>
              <a:t> </a:t>
            </a:r>
            <a:r>
              <a:rPr lang="en-US" sz="1700" dirty="0" err="1"/>
              <a:t>confermano</a:t>
            </a:r>
            <a:r>
              <a:rPr lang="en-US" sz="1700" dirty="0"/>
              <a:t> </a:t>
            </a:r>
            <a:r>
              <a:rPr lang="en-US" sz="1700" dirty="0" err="1"/>
              <a:t>quindi</a:t>
            </a:r>
            <a:r>
              <a:rPr lang="en-US" sz="1700" dirty="0"/>
              <a:t> un </a:t>
            </a:r>
            <a:r>
              <a:rPr lang="en-US" sz="1700" dirty="0" err="1"/>
              <a:t>divario</a:t>
            </a:r>
            <a:r>
              <a:rPr lang="en-US" sz="1700" dirty="0"/>
              <a:t> </a:t>
            </a:r>
            <a:r>
              <a:rPr lang="en-US" sz="1700" dirty="0" err="1"/>
              <a:t>rilevante</a:t>
            </a:r>
            <a:r>
              <a:rPr lang="en-US" sz="1700" dirty="0"/>
              <a:t> </a:t>
            </a:r>
            <a:r>
              <a:rPr lang="en-US" sz="1700" dirty="0" err="1"/>
              <a:t>negli</a:t>
            </a:r>
            <a:r>
              <a:rPr lang="en-US" sz="1700" dirty="0"/>
              <a:t> </a:t>
            </a:r>
            <a:r>
              <a:rPr lang="en-US" sz="1700" dirty="0" err="1"/>
              <a:t>esiti</a:t>
            </a:r>
            <a:r>
              <a:rPr lang="en-US" sz="1700" dirty="0"/>
              <a:t> di salute, </a:t>
            </a:r>
            <a:r>
              <a:rPr lang="en-US" sz="1700" dirty="0" err="1"/>
              <a:t>già</a:t>
            </a:r>
            <a:r>
              <a:rPr lang="en-US" sz="1700" dirty="0"/>
              <a:t> </a:t>
            </a:r>
            <a:r>
              <a:rPr lang="en-US" sz="1700" dirty="0" err="1"/>
              <a:t>storicamente</a:t>
            </a:r>
            <a:r>
              <a:rPr lang="en-US" sz="1700" dirty="0"/>
              <a:t> </a:t>
            </a:r>
            <a:r>
              <a:rPr lang="en-US" sz="1700" dirty="0" err="1"/>
              <a:t>sfavorevoli</a:t>
            </a:r>
            <a:r>
              <a:rPr lang="en-US" sz="1700" dirty="0"/>
              <a:t> per le </a:t>
            </a:r>
            <a:r>
              <a:rPr lang="en-US" sz="1700" dirty="0" err="1"/>
              <a:t>persone</a:t>
            </a:r>
            <a:r>
              <a:rPr lang="en-US" sz="1700" dirty="0"/>
              <a:t> con SMD, ed </a:t>
            </a:r>
            <a:r>
              <a:rPr lang="en-US" sz="1700" dirty="0" err="1"/>
              <a:t>evidenziano</a:t>
            </a:r>
            <a:r>
              <a:rPr lang="en-US" sz="1700" dirty="0"/>
              <a:t> </a:t>
            </a:r>
            <a:r>
              <a:rPr lang="en-US" sz="1700" dirty="0" err="1"/>
              <a:t>una</a:t>
            </a:r>
            <a:r>
              <a:rPr lang="en-US" sz="1700" dirty="0"/>
              <a:t> </a:t>
            </a:r>
            <a:r>
              <a:rPr lang="en-US" sz="1700" dirty="0" err="1"/>
              <a:t>significativa</a:t>
            </a:r>
            <a:r>
              <a:rPr lang="en-US" sz="1700" dirty="0"/>
              <a:t> </a:t>
            </a:r>
            <a:r>
              <a:rPr lang="en-US" sz="1700" dirty="0" err="1"/>
              <a:t>disparità</a:t>
            </a:r>
            <a:r>
              <a:rPr lang="en-US" sz="1700" dirty="0"/>
              <a:t> </a:t>
            </a:r>
            <a:r>
              <a:rPr lang="en-US" sz="1700" dirty="0" err="1"/>
              <a:t>negli</a:t>
            </a:r>
            <a:r>
              <a:rPr lang="en-US" sz="1700" dirty="0"/>
              <a:t> outcome </a:t>
            </a:r>
            <a:r>
              <a:rPr lang="en-US" sz="1700" dirty="0" err="1"/>
              <a:t>oncologici</a:t>
            </a:r>
            <a:r>
              <a:rPr lang="en-US" sz="1700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020097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2CDB6D-99C2-9A50-ACD6-AC00A432B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B99A0B7-108A-94E0-FEF7-89F45760E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514" y="1153571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LA STESSA PAROLA “CANCRO” HA UN VALORE EVOCATIVO DELLA DEPRESSIONE</a:t>
            </a: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9DD1A75-3DA0-1B87-F252-0EE145563711}"/>
              </a:ext>
            </a:extLst>
          </p:cNvPr>
          <p:cNvSpPr txBox="1"/>
          <p:nvPr/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LA DEPRESSIONE ORIGINA DAI TRAUMI  E DALLA CONSEGUENTE PERDITA DI FIDUCIA NELL’ ALTRO . . . MA NELLA MENTE NON TUTTE LE SFIGHE SONO UGUALI 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CI SONO LE SFIGHE CHE CI COLPISCONO QUANDO SIAMO IN GRADO DI PARLARE : VENIAMO BOCCIATI ALL’ESAME, CI MUORE UNA PERSONA CARA, PERDIAMO IL LAVORO, VENIAMO SCARICATI DAL FIDANZATO, FACCIAMO UN INCIDENTE . . . GENERANO LA SINTOMATOLIGIA DELLA DEPRESSIONE SECONDARIA. CON L’AIUTO DI UN BRAVO PSICOLOGO RIATTRAVERSIAMO L’EVENTO, LO RACCONTIAMO, PIANGIAMO, RIELABORIAMO E LIQUIDIAMO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CI SONO LE SFIGHE CHE CI COLPISCONO QUANDO ANCORA NON SAPPIAMO PARLARE CHE VANNO SOTTO IL NOME COLLETTIVO DI TRAUMA DA PARTO CHE COSTITUISCONO IL COMBUSTIBILE PER LA DEPRESSIONE PRIMARIA O ENDOGENA.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LA PAROLA “CANCRO” HA IL POTERE DI RIPORTARE A GALLA QUESTI VISSUTI . . .</a:t>
            </a:r>
          </a:p>
        </p:txBody>
      </p:sp>
    </p:spTree>
    <p:extLst>
      <p:ext uri="{BB962C8B-B14F-4D97-AF65-F5344CB8AC3E}">
        <p14:creationId xmlns:p14="http://schemas.microsoft.com/office/powerpoint/2010/main" val="1324094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C33088-77CC-2514-8816-FA7656D0F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it-IT" sz="3700">
                <a:solidFill>
                  <a:srgbClr val="FFFFFF"/>
                </a:solidFill>
              </a:rPr>
              <a:t>CANCRO E DISAGIO PSICOLOGICO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54839A-801B-9B35-4787-68C2995A6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it-IT" sz="2600"/>
              <a:t>Uno studio cinese, volto a determinare i rapporti di probabilità del disagio psicologico nei pazienti oncologici rispetto a pazienti con malattie croniche senza cancro e a un gruppo rappresentativo sano ha rilevato una prevalenza di disagio psicologico pari al 10,6% nel gruppo di controllo sano, 14,81% nei pazienti con malattie croniche non oncologiche e al 20,0% nei pazienti con cancro. Dunque, i dati suggeriscono che il disagio psicologico è più frequente nei pazienti con cancro rispetto a persone sane e pazienti con malattie croniche (Rao et al., 2019).</a:t>
            </a:r>
          </a:p>
        </p:txBody>
      </p:sp>
    </p:spTree>
    <p:extLst>
      <p:ext uri="{BB962C8B-B14F-4D97-AF65-F5344CB8AC3E}">
        <p14:creationId xmlns:p14="http://schemas.microsoft.com/office/powerpoint/2010/main" val="378938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494432-D6DA-CD11-692F-080C9B089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376424A-69B9-9EDD-3B32-03D4CEAA2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it-IT" sz="3700">
                <a:solidFill>
                  <a:srgbClr val="FFFFFF"/>
                </a:solidFill>
              </a:rPr>
              <a:t>FOCUS SULLA DEPRESSIONE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3A21CD-C2CB-3496-890B-70EE65050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it-IT" sz="2400" dirty="0"/>
              <a:t>Tra i disturbi mentali più comuni associati al cancro vi sono il disturbo depressivo maggiore, il disturbo d'ansia generalizzato, il disturbo dell'adattamento, il disturbo da panico e il disturbo da stress post-traumatico (Wang &amp; Feng, 2022). </a:t>
            </a:r>
            <a:r>
              <a:rPr lang="it-IT" sz="2400" b="1" dirty="0"/>
              <a:t>La depressione è il problema psicologico più frequente tra i pazienti oncologici </a:t>
            </a:r>
            <a:r>
              <a:rPr lang="it-IT" sz="2400" dirty="0"/>
              <a:t>e il più persistente lungo il percorso di malattia; esso è associato a una scarsa aderenza al trattamento del cancro e a una minore sopravvivenza, e incrementa il rischio di suicidio. È quindi di fondamentale importanza riconoscere, valutare e trattare adeguatamente la depressione nei pazienti affetti da cancro, al fine di migliorare i loro esiti clinici e qualità della vita (Pitman et al., 2018; Satin et al., 2009).</a:t>
            </a:r>
          </a:p>
        </p:txBody>
      </p:sp>
    </p:spTree>
    <p:extLst>
      <p:ext uri="{BB962C8B-B14F-4D97-AF65-F5344CB8AC3E}">
        <p14:creationId xmlns:p14="http://schemas.microsoft.com/office/powerpoint/2010/main" val="245810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31CBB6-4505-365A-4A4A-254312A2B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422BB4B-C8F8-0EEC-9A92-F96F548BD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48" y="1153572"/>
            <a:ext cx="3720086" cy="4461163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</a:rPr>
              <a:t>STESSA MALATTIA NEI CAREGIVER E CURANTI . . .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5B20F2-76E8-6393-DE92-E659B42C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it-IT" sz="2000" dirty="0"/>
              <a:t>La malattia oncologica può indurre anche nei caregiver un disagio psicologico simile a quello dei pazienti (Wang &amp; Feng, 2022). Secondo una revisione sistematica, è emerso che </a:t>
            </a:r>
            <a:r>
              <a:rPr lang="it-IT" sz="2000" b="1" dirty="0"/>
              <a:t>la prevalenza della depressione tra i caregiver di pazienti oncologici era del 42,3%</a:t>
            </a:r>
            <a:r>
              <a:rPr lang="it-IT" sz="2000" dirty="0"/>
              <a:t>, mentre quella dell'ansia era del 46,6% (Geng et al., 2018). </a:t>
            </a:r>
          </a:p>
          <a:p>
            <a:r>
              <a:rPr lang="it-IT" sz="2000" dirty="0"/>
              <a:t>Il rischio di burnout per gli oncologi è elevato: uno studio che ha esaminato il fenomeno del burnout nei professionisti oncologici cinesi all'inizio della carriera ha indicato che questo gruppo era ad alto rischio di burnout; </a:t>
            </a:r>
            <a:r>
              <a:rPr lang="it-IT" sz="2000" b="1" dirty="0"/>
              <a:t>il 39% di loro aveva infatti già sperimentato almeno un sintomo associato a questa sindrome</a:t>
            </a:r>
            <a:r>
              <a:rPr lang="it-IT" sz="2000" dirty="0"/>
              <a:t> (Tang et al., 2018). Un'altra revisione sistematica ha rivelato l'incidenza del burnout tra gli infermieri di oncologia: essi soffrivano di un alto livello di esaurimento emotivo e di un maggiore senso di scarsa realizzazione personale (Gómez-Urquiza et al., 2016).</a:t>
            </a:r>
          </a:p>
        </p:txBody>
      </p:sp>
    </p:spTree>
    <p:extLst>
      <p:ext uri="{BB962C8B-B14F-4D97-AF65-F5344CB8AC3E}">
        <p14:creationId xmlns:p14="http://schemas.microsoft.com/office/powerpoint/2010/main" val="2630861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56EA7-564A-88BC-4E26-ECB5EF2EF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AC9DD76-54DC-6E28-9B48-3A099138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it-IT" sz="3700">
                <a:solidFill>
                  <a:srgbClr val="FFFFFF"/>
                </a:solidFill>
              </a:rPr>
              <a:t>LA DEPRESSIONE ENDOGENA E’ LA BESTIA NERA DI NOI PSICOLOGI . . .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0D0FB8-6514-547C-2D70-90CC96DE0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it-IT" sz="2600" dirty="0"/>
              <a:t>La psicogenesi è nei traumi che subiamo prima della comparsa del primo organizzatore della vita psichica (IL NO).</a:t>
            </a:r>
          </a:p>
          <a:p>
            <a:r>
              <a:rPr lang="it-IT" sz="2600" dirty="0"/>
              <a:t>Non sappiamo ancora parlare, ma i neuroni trattengono la memoria degli eventi, accumulano questo materiale rimandando l’elaborazione a una successiva </a:t>
            </a:r>
            <a:r>
              <a:rPr lang="it-IT" sz="2600" dirty="0" err="1"/>
              <a:t>ri</a:t>
            </a:r>
            <a:r>
              <a:rPr lang="it-IT" sz="2600" dirty="0"/>
              <a:t>-sperimentazione sotto la guida di un bravo psicologo . . . </a:t>
            </a:r>
          </a:p>
          <a:p>
            <a:r>
              <a:rPr lang="it-IT" sz="2600" dirty="0"/>
              <a:t>E’ possibile osservare i quadri clinici più strazianti nel piccolo abbandonico che non viene preso in tempo e diventa preda della depressione anaclitica e del marasma . . . (Spitz – il primo anno di vita – 1954)</a:t>
            </a:r>
          </a:p>
          <a:p>
            <a:pPr marL="0" indent="0">
              <a:buNone/>
            </a:pPr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val="3881157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070DF-92E0-FD04-E0A6-6B7568D10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8858855-B900-661C-BE2E-19B5AF3D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" y="1982759"/>
            <a:ext cx="2899189" cy="27072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 CHIAVE DELLA VITA E’ LA FIDUCIA NELL’</a:t>
            </a:r>
            <a:r>
              <a:rPr lang="en-US" sz="31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ALTRO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NELL’OGGETTO 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F28B8A-274B-AFDA-34EA-0EA84A9A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358" y="1154451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dirty="0" err="1"/>
              <a:t>Pensiamo</a:t>
            </a:r>
            <a:r>
              <a:rPr lang="en-US" sz="1700" dirty="0"/>
              <a:t> a </a:t>
            </a:r>
            <a:r>
              <a:rPr lang="en-US" sz="1700" dirty="0" err="1"/>
              <a:t>quello</a:t>
            </a:r>
            <a:r>
              <a:rPr lang="en-US" sz="1700" dirty="0"/>
              <a:t> </a:t>
            </a:r>
            <a:r>
              <a:rPr lang="en-US" sz="1700" dirty="0" err="1"/>
              <a:t>che</a:t>
            </a:r>
            <a:r>
              <a:rPr lang="en-US" sz="1700" dirty="0"/>
              <a:t> </a:t>
            </a:r>
            <a:r>
              <a:rPr lang="en-US" sz="1700" dirty="0" err="1"/>
              <a:t>succede</a:t>
            </a:r>
            <a:r>
              <a:rPr lang="en-US" sz="1700" dirty="0"/>
              <a:t> </a:t>
            </a:r>
            <a:r>
              <a:rPr lang="en-US" sz="1700" dirty="0" err="1"/>
              <a:t>all’immaginario</a:t>
            </a:r>
            <a:r>
              <a:rPr lang="en-US" sz="1700" dirty="0"/>
              <a:t> del piccolo </a:t>
            </a:r>
            <a:r>
              <a:rPr lang="en-US" sz="1700" dirty="0" err="1"/>
              <a:t>nella</a:t>
            </a:r>
            <a:r>
              <a:rPr lang="en-US" sz="1700" dirty="0"/>
              <a:t> </a:t>
            </a:r>
            <a:r>
              <a:rPr lang="en-US" sz="1700" dirty="0" err="1"/>
              <a:t>pancia</a:t>
            </a:r>
            <a:r>
              <a:rPr lang="en-US" sz="1700" dirty="0"/>
              <a:t> della mamma e la placenta </a:t>
            </a:r>
            <a:r>
              <a:rPr lang="en-US" sz="1700" dirty="0" err="1"/>
              <a:t>smette</a:t>
            </a:r>
            <a:r>
              <a:rPr lang="en-US" sz="1700" dirty="0"/>
              <a:t> di </a:t>
            </a:r>
            <a:r>
              <a:rPr lang="en-US" sz="1700" dirty="0" err="1"/>
              <a:t>alimentarlo</a:t>
            </a:r>
            <a:r>
              <a:rPr lang="en-US" sz="1700" dirty="0"/>
              <a:t>. . </a:t>
            </a:r>
            <a:r>
              <a:rPr lang="en-US" sz="1700" dirty="0" err="1"/>
              <a:t>Oppure</a:t>
            </a:r>
            <a:r>
              <a:rPr lang="en-US" sz="1700" dirty="0"/>
              <a:t> </a:t>
            </a:r>
            <a:r>
              <a:rPr lang="en-US" sz="1700" dirty="0" err="1"/>
              <a:t>che</a:t>
            </a:r>
            <a:r>
              <a:rPr lang="en-US" sz="1700" dirty="0"/>
              <a:t> </a:t>
            </a:r>
            <a:r>
              <a:rPr lang="en-US" sz="1700" dirty="0" err="1"/>
              <a:t>nella</a:t>
            </a:r>
            <a:r>
              <a:rPr lang="en-US" sz="1700" dirty="0"/>
              <a:t> </a:t>
            </a:r>
            <a:r>
              <a:rPr lang="en-US" sz="1700" dirty="0" err="1"/>
              <a:t>pancia</a:t>
            </a:r>
            <a:r>
              <a:rPr lang="en-US" sz="1700" dirty="0"/>
              <a:t> </a:t>
            </a:r>
            <a:r>
              <a:rPr lang="en-US" sz="1700" dirty="0" err="1"/>
              <a:t>si</a:t>
            </a:r>
            <a:r>
              <a:rPr lang="en-US" sz="1700" dirty="0"/>
              <a:t> trova a </a:t>
            </a:r>
            <a:r>
              <a:rPr lang="en-US" sz="1700" dirty="0" err="1"/>
              <a:t>condividere</a:t>
            </a:r>
            <a:r>
              <a:rPr lang="en-US" sz="1700" dirty="0"/>
              <a:t> il </a:t>
            </a:r>
            <a:r>
              <a:rPr lang="en-US" sz="1700" dirty="0" err="1"/>
              <a:t>cibo</a:t>
            </a:r>
            <a:r>
              <a:rPr lang="en-US" sz="1700" dirty="0"/>
              <a:t> con un </a:t>
            </a:r>
            <a:r>
              <a:rPr lang="en-US" sz="1700" dirty="0" err="1"/>
              <a:t>altro</a:t>
            </a:r>
            <a:r>
              <a:rPr lang="en-US" sz="1700" dirty="0"/>
              <a:t> inquilino, </a:t>
            </a:r>
            <a:r>
              <a:rPr lang="en-US" sz="1700" dirty="0" err="1"/>
              <a:t>magari</a:t>
            </a:r>
            <a:r>
              <a:rPr lang="en-US" sz="1700" dirty="0"/>
              <a:t> </a:t>
            </a:r>
            <a:r>
              <a:rPr lang="en-US" sz="1700" dirty="0" err="1"/>
              <a:t>più</a:t>
            </a:r>
            <a:r>
              <a:rPr lang="en-US" sz="1700" dirty="0"/>
              <a:t> </a:t>
            </a:r>
            <a:r>
              <a:rPr lang="en-US" sz="1700" dirty="0" err="1"/>
              <a:t>intraprendente</a:t>
            </a:r>
            <a:r>
              <a:rPr lang="en-US" sz="1700" dirty="0"/>
              <a:t> e </a:t>
            </a:r>
            <a:r>
              <a:rPr lang="en-US" sz="1700" dirty="0" err="1"/>
              <a:t>vorace</a:t>
            </a:r>
            <a:r>
              <a:rPr lang="en-US" sz="1700" dirty="0"/>
              <a:t> di </a:t>
            </a:r>
            <a:r>
              <a:rPr lang="en-US" sz="1700" dirty="0" err="1"/>
              <a:t>lui</a:t>
            </a:r>
            <a:r>
              <a:rPr lang="en-US" sz="1700" dirty="0"/>
              <a:t>. . . </a:t>
            </a:r>
            <a:r>
              <a:rPr lang="en-US" sz="1700" dirty="0" err="1"/>
              <a:t>Oppure</a:t>
            </a:r>
            <a:r>
              <a:rPr lang="en-US" sz="1700" dirty="0"/>
              <a:t> </a:t>
            </a:r>
            <a:r>
              <a:rPr lang="en-US" sz="1700" dirty="0" err="1"/>
              <a:t>che</a:t>
            </a:r>
            <a:r>
              <a:rPr lang="en-US" sz="1700" dirty="0"/>
              <a:t> </a:t>
            </a:r>
            <a:r>
              <a:rPr lang="en-US" sz="1700" dirty="0" err="1"/>
              <a:t>appena</a:t>
            </a:r>
            <a:r>
              <a:rPr lang="en-US" sz="1700" dirty="0"/>
              <a:t> </a:t>
            </a:r>
            <a:r>
              <a:rPr lang="en-US" sz="1700" dirty="0" err="1"/>
              <a:t>uscito</a:t>
            </a:r>
            <a:r>
              <a:rPr lang="en-US" sz="1700" dirty="0"/>
              <a:t> </a:t>
            </a:r>
            <a:r>
              <a:rPr lang="en-US" sz="1700" dirty="0" err="1"/>
              <a:t>si</a:t>
            </a:r>
            <a:r>
              <a:rPr lang="en-US" sz="1700" dirty="0"/>
              <a:t> </a:t>
            </a:r>
            <a:r>
              <a:rPr lang="en-US" sz="1700" dirty="0" err="1"/>
              <a:t>ritrova</a:t>
            </a:r>
            <a:r>
              <a:rPr lang="en-US" sz="1700" dirty="0"/>
              <a:t> con un </a:t>
            </a:r>
            <a:r>
              <a:rPr lang="en-US" sz="1700" dirty="0" err="1"/>
              <a:t>cordone</a:t>
            </a:r>
            <a:r>
              <a:rPr lang="en-US" sz="1700" dirty="0"/>
              <a:t> </a:t>
            </a:r>
            <a:r>
              <a:rPr lang="en-US" sz="1700" dirty="0" err="1"/>
              <a:t>che</a:t>
            </a:r>
            <a:r>
              <a:rPr lang="en-US" sz="1700" dirty="0"/>
              <a:t> lo </a:t>
            </a:r>
            <a:r>
              <a:rPr lang="en-US" sz="1700" dirty="0" err="1"/>
              <a:t>soffoca</a:t>
            </a:r>
            <a:r>
              <a:rPr lang="en-US" sz="1700" dirty="0"/>
              <a:t> . . . </a:t>
            </a:r>
            <a:r>
              <a:rPr lang="en-US" sz="1700" dirty="0" err="1"/>
              <a:t>Oppure</a:t>
            </a:r>
            <a:r>
              <a:rPr lang="en-US" sz="1700" dirty="0"/>
              <a:t> </a:t>
            </a:r>
            <a:r>
              <a:rPr lang="en-US" sz="1700" dirty="0" err="1"/>
              <a:t>che</a:t>
            </a:r>
            <a:r>
              <a:rPr lang="en-US" sz="1700" dirty="0"/>
              <a:t> </a:t>
            </a:r>
            <a:r>
              <a:rPr lang="en-US" sz="1700" dirty="0" err="1"/>
              <a:t>invece</a:t>
            </a:r>
            <a:r>
              <a:rPr lang="en-US" sz="1700" dirty="0"/>
              <a:t> del </a:t>
            </a:r>
            <a:r>
              <a:rPr lang="en-US" sz="1700" dirty="0" err="1"/>
              <a:t>calore</a:t>
            </a:r>
            <a:r>
              <a:rPr lang="en-US" sz="1700" dirty="0"/>
              <a:t> di un </a:t>
            </a:r>
            <a:r>
              <a:rPr lang="en-US" sz="1700" dirty="0" err="1"/>
              <a:t>corpo</a:t>
            </a:r>
            <a:r>
              <a:rPr lang="en-US" sz="1700" dirty="0"/>
              <a:t> </a:t>
            </a:r>
            <a:r>
              <a:rPr lang="en-US" sz="1700" dirty="0" err="1"/>
              <a:t>si</a:t>
            </a:r>
            <a:r>
              <a:rPr lang="en-US" sz="1700" dirty="0"/>
              <a:t> </a:t>
            </a:r>
            <a:r>
              <a:rPr lang="en-US" sz="1700" dirty="0" err="1"/>
              <a:t>ritrova</a:t>
            </a:r>
            <a:r>
              <a:rPr lang="en-US" sz="1700" dirty="0"/>
              <a:t> in uno </a:t>
            </a:r>
            <a:r>
              <a:rPr lang="en-US" sz="1700" dirty="0" err="1"/>
              <a:t>scatolone</a:t>
            </a:r>
            <a:r>
              <a:rPr lang="en-US" sz="1700" dirty="0"/>
              <a:t> in un </a:t>
            </a:r>
            <a:r>
              <a:rPr lang="en-US" sz="1700" dirty="0" err="1"/>
              <a:t>cassonetto</a:t>
            </a:r>
            <a:r>
              <a:rPr lang="en-US" sz="1700" dirty="0"/>
              <a:t> . . . </a:t>
            </a:r>
            <a:r>
              <a:rPr lang="en-US" sz="1700" b="1" dirty="0"/>
              <a:t>TUTTI QUESTI EVENTI SI CONDENSANO NEL FRASEMA TRAUMA DA PARTO </a:t>
            </a:r>
            <a:r>
              <a:rPr lang="en-US" sz="1700" dirty="0" err="1"/>
              <a:t>che</a:t>
            </a:r>
            <a:r>
              <a:rPr lang="en-US" sz="1700" dirty="0"/>
              <a:t> fa </a:t>
            </a:r>
            <a:r>
              <a:rPr lang="en-US" sz="1700" dirty="0" err="1"/>
              <a:t>parte</a:t>
            </a:r>
            <a:r>
              <a:rPr lang="en-US" sz="1700" dirty="0"/>
              <a:t> </a:t>
            </a:r>
            <a:r>
              <a:rPr lang="en-US" sz="1700" dirty="0" err="1"/>
              <a:t>dell’esperienza</a:t>
            </a:r>
            <a:r>
              <a:rPr lang="en-US" sz="1700" dirty="0"/>
              <a:t> di </a:t>
            </a:r>
            <a:r>
              <a:rPr lang="en-US" sz="1700" dirty="0" err="1"/>
              <a:t>ciascuno</a:t>
            </a:r>
            <a:r>
              <a:rPr lang="en-US" sz="1700" dirty="0"/>
              <a:t> di </a:t>
            </a:r>
            <a:r>
              <a:rPr lang="en-US" sz="1700" dirty="0" err="1"/>
              <a:t>noi</a:t>
            </a:r>
            <a:r>
              <a:rPr lang="en-US" sz="1700" dirty="0"/>
              <a:t> . . 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olo 1">
            <a:extLst>
              <a:ext uri="{FF2B5EF4-FFF2-40B4-BE49-F238E27FC236}">
                <a16:creationId xmlns:a16="http://schemas.microsoft.com/office/drawing/2014/main" id="{8DDEF641-34FA-F72C-C994-97563DEA2386}"/>
              </a:ext>
            </a:extLst>
          </p:cNvPr>
          <p:cNvSpPr txBox="1">
            <a:spLocks/>
          </p:cNvSpPr>
          <p:nvPr/>
        </p:nvSpPr>
        <p:spPr>
          <a:xfrm>
            <a:off x="8268929" y="828307"/>
            <a:ext cx="3609953" cy="5016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LA TEMPESTIVITA’ DELL’INTERVENTO RIPARATIVO EVITA GUAI PEGGIORI, MA IL RISCHIO DELLA RIPETIZIONE RESTA LATENTE ED E’ IL NUCLEO DELLA DEPRESSIONE</a:t>
            </a:r>
          </a:p>
        </p:txBody>
      </p:sp>
    </p:spTree>
    <p:extLst>
      <p:ext uri="{BB962C8B-B14F-4D97-AF65-F5344CB8AC3E}">
        <p14:creationId xmlns:p14="http://schemas.microsoft.com/office/powerpoint/2010/main" val="2385347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649BD1-7098-9A6E-D08C-EF7199AF6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844D434-6B90-82BB-AF52-4ED2DF8C6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68" y="0"/>
            <a:ext cx="11788877" cy="2249776"/>
          </a:xfrm>
        </p:spPr>
        <p:txBody>
          <a:bodyPr anchor="ctr">
            <a:noAutofit/>
          </a:bodyPr>
          <a:lstStyle/>
          <a:p>
            <a:r>
              <a:rPr lang="it-IT" sz="5400" dirty="0">
                <a:solidFill>
                  <a:srgbClr val="FFFFFF"/>
                </a:solidFill>
              </a:rPr>
              <a:t>NELLA MENTE CI SONO 2  </a:t>
            </a:r>
            <a:r>
              <a:rPr lang="it-IT" sz="5400" dirty="0">
                <a:solidFill>
                  <a:srgbClr val="FF0000"/>
                </a:solidFill>
              </a:rPr>
              <a:t>«ALTRI» </a:t>
            </a:r>
            <a:r>
              <a:rPr lang="it-IT" sz="5400" dirty="0">
                <a:solidFill>
                  <a:srgbClr val="FFFFFF"/>
                </a:solidFill>
              </a:rPr>
              <a:t>FONDAMENTALI MA 1 SOLO </a:t>
            </a:r>
            <a:r>
              <a:rPr lang="it-IT" sz="5400" dirty="0">
                <a:solidFill>
                  <a:srgbClr val="FF0000"/>
                </a:solidFill>
              </a:rPr>
              <a:t>«MEDIATORE»</a:t>
            </a:r>
            <a:endParaRPr lang="it-IT" sz="5400" dirty="0">
              <a:solidFill>
                <a:srgbClr val="FFFFFF"/>
              </a:solidFill>
            </a:endParaRP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0C2FC68D-FC0E-23A7-1E1F-B381140849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086789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9524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7BF3873-C0ED-7087-CF38-B68ED50E5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25" y="511293"/>
            <a:ext cx="3441894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AA8B9E9-138D-E6E9-0B72-35DF330C1A4D}"/>
              </a:ext>
            </a:extLst>
          </p:cNvPr>
          <p:cNvSpPr txBox="1"/>
          <p:nvPr/>
        </p:nvSpPr>
        <p:spPr>
          <a:xfrm>
            <a:off x="5772990" y="1293880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/>
              <a:t>SE LA «BESTIA» NON E’ IL CANCRO MA E’ LA DEPRESSIONE, VOLEVO PROPORVI DI FARE ESPERIENZA DEL METODO CHE UTILIZZAVO PRIMA DEL VOLO PER RISPERIMENTARE E LIQUIDARE I RESIDUI DI TRAUMA DA PARTO. </a:t>
            </a:r>
          </a:p>
        </p:txBody>
      </p:sp>
    </p:spTree>
    <p:extLst>
      <p:ext uri="{BB962C8B-B14F-4D97-AF65-F5344CB8AC3E}">
        <p14:creationId xmlns:p14="http://schemas.microsoft.com/office/powerpoint/2010/main" val="2881456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CA86D56-ECAB-EF2C-3C45-C9142E801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26" y="511293"/>
            <a:ext cx="4385293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1F4D025-876F-A9BA-B174-9FFCE2DE7533}"/>
              </a:ext>
            </a:extLst>
          </p:cNvPr>
          <p:cNvSpPr txBox="1"/>
          <p:nvPr/>
        </p:nvSpPr>
        <p:spPr>
          <a:xfrm>
            <a:off x="5542796" y="156788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800" b="1" dirty="0"/>
              <a:t>BREVE INDUZIONE DI RILASSAMENTO (PIU’ E’ LUNGA L’INDUZIONE PIU’ E’ PROFONDA LA REGRESSIONE)</a:t>
            </a:r>
          </a:p>
        </p:txBody>
      </p:sp>
    </p:spTree>
    <p:extLst>
      <p:ext uri="{BB962C8B-B14F-4D97-AF65-F5344CB8AC3E}">
        <p14:creationId xmlns:p14="http://schemas.microsoft.com/office/powerpoint/2010/main" val="173717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6BB9AC-91BE-120B-1B72-B644B3218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26690A-99AF-AC1A-84A1-31D2D1F8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F1FDAE5C-2F89-2256-64AC-33923F376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8EE2080-8A65-7CAD-40D7-43778DA73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108557F-DF57-59A4-BB2E-FBD23B10BFA1}"/>
              </a:ext>
            </a:extLst>
          </p:cNvPr>
          <p:cNvSpPr txBox="1"/>
          <p:nvPr/>
        </p:nvSpPr>
        <p:spPr>
          <a:xfrm>
            <a:off x="6239551" y="1695703"/>
            <a:ext cx="5027554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800" b="1" dirty="0"/>
              <a:t>ATTENZIONE AL DIAFRAMMA MENTRE SENTO RIPETERE LA PAROLA MAMMA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87616ED-BEFF-AF75-E1B6-6DE7FC3F7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680720"/>
            <a:ext cx="5551282" cy="370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08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05999C-C9D1-6938-9F28-F5EDA6F26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36A6BB-E284-83F7-0002-76929C2DE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FB538C8-6A74-ACED-98E4-A2BEA571D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1845346-AE03-EBB8-F22B-A9BE064D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388F77C-16C5-7DE2-4C90-68C71B92E88C}"/>
              </a:ext>
            </a:extLst>
          </p:cNvPr>
          <p:cNvSpPr txBox="1"/>
          <p:nvPr/>
        </p:nvSpPr>
        <p:spPr>
          <a:xfrm>
            <a:off x="6390642" y="2243584"/>
            <a:ext cx="5027554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200" b="1" dirty="0"/>
              <a:t>STO ZITTO O GRIDO ?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CC00304-4525-EE70-2BFB-F1FB72627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90" y="819784"/>
            <a:ext cx="5265270" cy="344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88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69EA296-0E2C-88AD-C59F-528284A55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783"/>
            <a:ext cx="12192000" cy="596920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9A5DCE6-6D41-09EA-0AC9-6A86A63BA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83" y="127693"/>
            <a:ext cx="5938686" cy="436768"/>
          </a:xfrm>
        </p:spPr>
        <p:txBody>
          <a:bodyPr>
            <a:normAutofit fontScale="90000"/>
          </a:bodyPr>
          <a:lstStyle/>
          <a:p>
            <a:r>
              <a:rPr lang="it-IT" dirty="0"/>
              <a:t>. . . TE LA SEI CERCATA . . .  </a:t>
            </a:r>
          </a:p>
        </p:txBody>
      </p:sp>
    </p:spTree>
    <p:extLst>
      <p:ext uri="{BB962C8B-B14F-4D97-AF65-F5344CB8AC3E}">
        <p14:creationId xmlns:p14="http://schemas.microsoft.com/office/powerpoint/2010/main" val="32184084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1474</Words>
  <Application>Microsoft Office PowerPoint</Application>
  <PresentationFormat>Widescreen</PresentationFormat>
  <Paragraphs>49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Tema di Office</vt:lpstr>
      <vt:lpstr>Presentazione standard di PowerPoint</vt:lpstr>
      <vt:lpstr>LA DIFFICILE PACE FRA MENTE E CORPO NELLA GESTIONE DELLA MALATTIA ONCOLOGICA</vt:lpstr>
      <vt:lpstr>… HAI IL CANCRO … (aids,covid..) cosa avviene nella mente?</vt:lpstr>
      <vt:lpstr>Presentazione standard di PowerPoint</vt:lpstr>
      <vt:lpstr>LA STESSA PAROLA “CANCRO” HA UN VALORE EVOCATIVO DELLA DEPRESSIONE</vt:lpstr>
      <vt:lpstr>CANCRO E DISAGIO PSICOLOGICO</vt:lpstr>
      <vt:lpstr>FOCUS SULLA DEPRESSIONE</vt:lpstr>
      <vt:lpstr>STESSA MALATTIA NEI CAREGIVER E CURANTI . . .</vt:lpstr>
      <vt:lpstr>LA DEPRESSIONE ENDOGENA E’ LA BESTIA NERA DI NOI PSICOLOGI . . . </vt:lpstr>
      <vt:lpstr>LA CHIAVE DELLA VITA E’ LA FIDUCIA NELL’ALTRO, NELL’OGGETTO  </vt:lpstr>
      <vt:lpstr>NELLA MENTE CI SONO 2  «ALTRI» FONDAMENTALI MA 1 SOLO «MEDIATORE»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. . . TE LA SEI CERCATA . . 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angelo carlo garavaglia</dc:creator>
  <cp:lastModifiedBy>angelo carlo garavaglia</cp:lastModifiedBy>
  <cp:revision>10</cp:revision>
  <dcterms:created xsi:type="dcterms:W3CDTF">2026-08-10T15:54:35Z</dcterms:created>
  <dcterms:modified xsi:type="dcterms:W3CDTF">2026-09-18T07:11:29Z</dcterms:modified>
</cp:coreProperties>
</file>