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7" r:id="rId3"/>
    <p:sldId id="281" r:id="rId4"/>
    <p:sldId id="282" r:id="rId5"/>
    <p:sldId id="283" r:id="rId6"/>
    <p:sldId id="300" r:id="rId7"/>
    <p:sldId id="301" r:id="rId8"/>
    <p:sldId id="288" r:id="rId9"/>
    <p:sldId id="292" r:id="rId10"/>
    <p:sldId id="298" r:id="rId11"/>
    <p:sldId id="289" r:id="rId12"/>
    <p:sldId id="306" r:id="rId13"/>
    <p:sldId id="285" r:id="rId14"/>
    <p:sldId id="302" r:id="rId15"/>
    <p:sldId id="295" r:id="rId16"/>
    <p:sldId id="303" r:id="rId17"/>
    <p:sldId id="304" r:id="rId18"/>
    <p:sldId id="286" r:id="rId19"/>
    <p:sldId id="294" r:id="rId20"/>
    <p:sldId id="296" r:id="rId21"/>
    <p:sldId id="275" r:id="rId22"/>
    <p:sldId id="305" r:id="rId23"/>
  </p:sldIdLst>
  <p:sldSz cx="12192000" cy="6858000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7779" autoAdjust="0"/>
  </p:normalViewPr>
  <p:slideViewPr>
    <p:cSldViewPr snapToGrid="0">
      <p:cViewPr varScale="1">
        <p:scale>
          <a:sx n="72" d="100"/>
          <a:sy n="72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image" Target="../media/image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image" Target="../media/image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2C3427-D5B3-48F6-AAC7-3BD06D6E7EC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6087B22-05C8-4ADE-B990-8F52A886B9A5}">
      <dgm:prSet/>
      <dgm:spPr/>
      <dgm:t>
        <a:bodyPr/>
        <a:lstStyle/>
        <a:p>
          <a:r>
            <a:rPr lang="it-IT"/>
            <a:t>Per ogni patologia cronica viene elaborato un PERCORSO DIAGNOTICO TERAPEUTICO ASSISTENZIALE (PDTA) (programma periodico di esami e visite per evitare lo scompenso)</a:t>
          </a:r>
          <a:endParaRPr lang="en-US"/>
        </a:p>
      </dgm:t>
    </dgm:pt>
    <dgm:pt modelId="{42FB7862-8CBC-4842-B779-76458C5C7898}" type="parTrans" cxnId="{2DEEAEAC-EE04-4B1E-9F76-98BCCE640D52}">
      <dgm:prSet/>
      <dgm:spPr/>
      <dgm:t>
        <a:bodyPr/>
        <a:lstStyle/>
        <a:p>
          <a:endParaRPr lang="en-US"/>
        </a:p>
      </dgm:t>
    </dgm:pt>
    <dgm:pt modelId="{657E6FD0-9ECA-451A-B3BA-A2E9C3DB52D2}" type="sibTrans" cxnId="{2DEEAEAC-EE04-4B1E-9F76-98BCCE640D52}">
      <dgm:prSet/>
      <dgm:spPr/>
      <dgm:t>
        <a:bodyPr/>
        <a:lstStyle/>
        <a:p>
          <a:endParaRPr lang="en-US"/>
        </a:p>
      </dgm:t>
    </dgm:pt>
    <dgm:pt modelId="{A0AF22A4-DED7-4B54-A3FD-2D78675F9C47}">
      <dgm:prSet/>
      <dgm:spPr/>
      <dgm:t>
        <a:bodyPr/>
        <a:lstStyle/>
        <a:p>
          <a:r>
            <a:rPr lang="it-IT"/>
            <a:t>I protocolli vengono gestiti da un sistema digitale (in Lombardia SGDT) e attualizzati per ogni assistito dal MMG.</a:t>
          </a:r>
          <a:endParaRPr lang="en-US"/>
        </a:p>
      </dgm:t>
    </dgm:pt>
    <dgm:pt modelId="{09BD3FEE-38CD-4472-B1DF-235BA4260F8A}" type="parTrans" cxnId="{34188BC3-8151-4F6D-83A6-EF03423DA155}">
      <dgm:prSet/>
      <dgm:spPr/>
      <dgm:t>
        <a:bodyPr/>
        <a:lstStyle/>
        <a:p>
          <a:endParaRPr lang="en-US"/>
        </a:p>
      </dgm:t>
    </dgm:pt>
    <dgm:pt modelId="{7D909881-F165-4AF5-AC92-E4F179DE2AD4}" type="sibTrans" cxnId="{34188BC3-8151-4F6D-83A6-EF03423DA155}">
      <dgm:prSet/>
      <dgm:spPr/>
      <dgm:t>
        <a:bodyPr/>
        <a:lstStyle/>
        <a:p>
          <a:endParaRPr lang="en-US"/>
        </a:p>
      </dgm:t>
    </dgm:pt>
    <dgm:pt modelId="{DFCC1221-1A54-4F79-8DCB-65DF063868D7}">
      <dgm:prSet/>
      <dgm:spPr/>
      <dgm:t>
        <a:bodyPr/>
        <a:lstStyle/>
        <a:p>
          <a:r>
            <a:rPr lang="it-IT"/>
            <a:t>L’assistito o il care giver riceve il messaggio di invito ad eseguire l’esame o la visita con già l’indicazione del luogo più prossimo in cui eseguirla con l’indicazione di come accettare o posticipare l’appuntamento</a:t>
          </a:r>
          <a:endParaRPr lang="en-US"/>
        </a:p>
      </dgm:t>
    </dgm:pt>
    <dgm:pt modelId="{D2B6EDBB-91E7-45AC-93AF-EE6E3B5FAADF}" type="parTrans" cxnId="{E5197A73-2048-4826-B3E1-0F19C46DD662}">
      <dgm:prSet/>
      <dgm:spPr/>
      <dgm:t>
        <a:bodyPr/>
        <a:lstStyle/>
        <a:p>
          <a:endParaRPr lang="en-US"/>
        </a:p>
      </dgm:t>
    </dgm:pt>
    <dgm:pt modelId="{B163983F-5F0F-4DC9-BCBF-59317CD2DD4C}" type="sibTrans" cxnId="{E5197A73-2048-4826-B3E1-0F19C46DD662}">
      <dgm:prSet/>
      <dgm:spPr/>
      <dgm:t>
        <a:bodyPr/>
        <a:lstStyle/>
        <a:p>
          <a:endParaRPr lang="en-US"/>
        </a:p>
      </dgm:t>
    </dgm:pt>
    <dgm:pt modelId="{99425A33-F2B1-4A18-B339-2368011F9C6B}" type="pres">
      <dgm:prSet presAssocID="{782C3427-D5B3-48F6-AAC7-3BD06D6E7ECD}" presName="root" presStyleCnt="0">
        <dgm:presLayoutVars>
          <dgm:dir/>
          <dgm:resizeHandles val="exact"/>
        </dgm:presLayoutVars>
      </dgm:prSet>
      <dgm:spPr/>
    </dgm:pt>
    <dgm:pt modelId="{DBEFF0EE-16A4-4F2D-B02C-B741FC980A61}" type="pres">
      <dgm:prSet presAssocID="{C6087B22-05C8-4ADE-B990-8F52A886B9A5}" presName="compNode" presStyleCnt="0"/>
      <dgm:spPr/>
    </dgm:pt>
    <dgm:pt modelId="{2EE44564-B4C4-4320-BADD-D739F07EF2E9}" type="pres">
      <dgm:prSet presAssocID="{C6087B22-05C8-4ADE-B990-8F52A886B9A5}" presName="bgRect" presStyleLbl="bgShp" presStyleIdx="0" presStyleCnt="3"/>
      <dgm:spPr/>
    </dgm:pt>
    <dgm:pt modelId="{FD90C8FB-6CFA-4DEA-BA33-842F922C4725}" type="pres">
      <dgm:prSet presAssocID="{C6087B22-05C8-4ADE-B990-8F52A886B9A5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ttore"/>
        </a:ext>
      </dgm:extLst>
    </dgm:pt>
    <dgm:pt modelId="{4E2E45F3-4B6A-417E-8A3D-E6794879ED8F}" type="pres">
      <dgm:prSet presAssocID="{C6087B22-05C8-4ADE-B990-8F52A886B9A5}" presName="spaceRect" presStyleCnt="0"/>
      <dgm:spPr/>
    </dgm:pt>
    <dgm:pt modelId="{EFD3B550-4464-4406-B5F8-02AC604A3230}" type="pres">
      <dgm:prSet presAssocID="{C6087B22-05C8-4ADE-B990-8F52A886B9A5}" presName="parTx" presStyleLbl="revTx" presStyleIdx="0" presStyleCnt="3">
        <dgm:presLayoutVars>
          <dgm:chMax val="0"/>
          <dgm:chPref val="0"/>
        </dgm:presLayoutVars>
      </dgm:prSet>
      <dgm:spPr/>
    </dgm:pt>
    <dgm:pt modelId="{7D70265F-EF02-4263-B3FB-5E17192C9459}" type="pres">
      <dgm:prSet presAssocID="{657E6FD0-9ECA-451A-B3BA-A2E9C3DB52D2}" presName="sibTrans" presStyleCnt="0"/>
      <dgm:spPr/>
    </dgm:pt>
    <dgm:pt modelId="{10529030-5411-449C-BFB8-81E5CF79460F}" type="pres">
      <dgm:prSet presAssocID="{A0AF22A4-DED7-4B54-A3FD-2D78675F9C47}" presName="compNode" presStyleCnt="0"/>
      <dgm:spPr/>
    </dgm:pt>
    <dgm:pt modelId="{5044C2BC-FCC4-4EF7-A8D2-6C911342B194}" type="pres">
      <dgm:prSet presAssocID="{A0AF22A4-DED7-4B54-A3FD-2D78675F9C47}" presName="bgRect" presStyleLbl="bgShp" presStyleIdx="1" presStyleCnt="3"/>
      <dgm:spPr/>
    </dgm:pt>
    <dgm:pt modelId="{17C9DB82-137F-4A72-8C5B-C05C4592E89A}" type="pres">
      <dgm:prSet presAssocID="{A0AF22A4-DED7-4B54-A3FD-2D78675F9C47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atore"/>
        </a:ext>
      </dgm:extLst>
    </dgm:pt>
    <dgm:pt modelId="{B46B5FB3-6793-4148-8B82-E6370F856B9C}" type="pres">
      <dgm:prSet presAssocID="{A0AF22A4-DED7-4B54-A3FD-2D78675F9C47}" presName="spaceRect" presStyleCnt="0"/>
      <dgm:spPr/>
    </dgm:pt>
    <dgm:pt modelId="{427214AD-A836-44A1-A513-E8EC332D80E0}" type="pres">
      <dgm:prSet presAssocID="{A0AF22A4-DED7-4B54-A3FD-2D78675F9C47}" presName="parTx" presStyleLbl="revTx" presStyleIdx="1" presStyleCnt="3">
        <dgm:presLayoutVars>
          <dgm:chMax val="0"/>
          <dgm:chPref val="0"/>
        </dgm:presLayoutVars>
      </dgm:prSet>
      <dgm:spPr/>
    </dgm:pt>
    <dgm:pt modelId="{50299770-6D2E-46FE-831F-C58899D26389}" type="pres">
      <dgm:prSet presAssocID="{7D909881-F165-4AF5-AC92-E4F179DE2AD4}" presName="sibTrans" presStyleCnt="0"/>
      <dgm:spPr/>
    </dgm:pt>
    <dgm:pt modelId="{52D91F06-E6E4-4F11-80F2-5D2C11691983}" type="pres">
      <dgm:prSet presAssocID="{DFCC1221-1A54-4F79-8DCB-65DF063868D7}" presName="compNode" presStyleCnt="0"/>
      <dgm:spPr/>
    </dgm:pt>
    <dgm:pt modelId="{150D46FF-929E-4704-AE40-02968A2A6E25}" type="pres">
      <dgm:prSet presAssocID="{DFCC1221-1A54-4F79-8DCB-65DF063868D7}" presName="bgRect" presStyleLbl="bgShp" presStyleIdx="2" presStyleCnt="3"/>
      <dgm:spPr/>
    </dgm:pt>
    <dgm:pt modelId="{34F7C4E3-10D2-4EAD-B161-9A799B184ADD}" type="pres">
      <dgm:prSet presAssocID="{DFCC1221-1A54-4F79-8DCB-65DF063868D7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ta"/>
        </a:ext>
      </dgm:extLst>
    </dgm:pt>
    <dgm:pt modelId="{A3DF2B90-3C9D-4887-B884-5CBB0D4D76C7}" type="pres">
      <dgm:prSet presAssocID="{DFCC1221-1A54-4F79-8DCB-65DF063868D7}" presName="spaceRect" presStyleCnt="0"/>
      <dgm:spPr/>
    </dgm:pt>
    <dgm:pt modelId="{3BF7A0A0-7856-4C99-906E-301F526B13D8}" type="pres">
      <dgm:prSet presAssocID="{DFCC1221-1A54-4F79-8DCB-65DF063868D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BCBDD0A-999C-45B4-9421-BD299EB37A20}" type="presOf" srcId="{A0AF22A4-DED7-4B54-A3FD-2D78675F9C47}" destId="{427214AD-A836-44A1-A513-E8EC332D80E0}" srcOrd="0" destOrd="0" presId="urn:microsoft.com/office/officeart/2018/2/layout/IconVerticalSolidList"/>
    <dgm:cxn modelId="{4C5BC667-4557-44CC-80DC-EC7644B3AE45}" type="presOf" srcId="{DFCC1221-1A54-4F79-8DCB-65DF063868D7}" destId="{3BF7A0A0-7856-4C99-906E-301F526B13D8}" srcOrd="0" destOrd="0" presId="urn:microsoft.com/office/officeart/2018/2/layout/IconVerticalSolidList"/>
    <dgm:cxn modelId="{E5197A73-2048-4826-B3E1-0F19C46DD662}" srcId="{782C3427-D5B3-48F6-AAC7-3BD06D6E7ECD}" destId="{DFCC1221-1A54-4F79-8DCB-65DF063868D7}" srcOrd="2" destOrd="0" parTransId="{D2B6EDBB-91E7-45AC-93AF-EE6E3B5FAADF}" sibTransId="{B163983F-5F0F-4DC9-BCBF-59317CD2DD4C}"/>
    <dgm:cxn modelId="{2DEEAEAC-EE04-4B1E-9F76-98BCCE640D52}" srcId="{782C3427-D5B3-48F6-AAC7-3BD06D6E7ECD}" destId="{C6087B22-05C8-4ADE-B990-8F52A886B9A5}" srcOrd="0" destOrd="0" parTransId="{42FB7862-8CBC-4842-B779-76458C5C7898}" sibTransId="{657E6FD0-9ECA-451A-B3BA-A2E9C3DB52D2}"/>
    <dgm:cxn modelId="{620919BC-C896-4AC0-A3FC-2165E97852EC}" type="presOf" srcId="{C6087B22-05C8-4ADE-B990-8F52A886B9A5}" destId="{EFD3B550-4464-4406-B5F8-02AC604A3230}" srcOrd="0" destOrd="0" presId="urn:microsoft.com/office/officeart/2018/2/layout/IconVerticalSolidList"/>
    <dgm:cxn modelId="{34188BC3-8151-4F6D-83A6-EF03423DA155}" srcId="{782C3427-D5B3-48F6-AAC7-3BD06D6E7ECD}" destId="{A0AF22A4-DED7-4B54-A3FD-2D78675F9C47}" srcOrd="1" destOrd="0" parTransId="{09BD3FEE-38CD-4472-B1DF-235BA4260F8A}" sibTransId="{7D909881-F165-4AF5-AC92-E4F179DE2AD4}"/>
    <dgm:cxn modelId="{B5B8D3E5-AFA8-454F-BC68-864EA9B07C90}" type="presOf" srcId="{782C3427-D5B3-48F6-AAC7-3BD06D6E7ECD}" destId="{99425A33-F2B1-4A18-B339-2368011F9C6B}" srcOrd="0" destOrd="0" presId="urn:microsoft.com/office/officeart/2018/2/layout/IconVerticalSolidList"/>
    <dgm:cxn modelId="{350EDF47-3E07-448E-8D6C-6492947FEA8C}" type="presParOf" srcId="{99425A33-F2B1-4A18-B339-2368011F9C6B}" destId="{DBEFF0EE-16A4-4F2D-B02C-B741FC980A61}" srcOrd="0" destOrd="0" presId="urn:microsoft.com/office/officeart/2018/2/layout/IconVerticalSolidList"/>
    <dgm:cxn modelId="{A7E3CF48-6D12-4A4E-8A0B-37527C108B82}" type="presParOf" srcId="{DBEFF0EE-16A4-4F2D-B02C-B741FC980A61}" destId="{2EE44564-B4C4-4320-BADD-D739F07EF2E9}" srcOrd="0" destOrd="0" presId="urn:microsoft.com/office/officeart/2018/2/layout/IconVerticalSolidList"/>
    <dgm:cxn modelId="{7EB28335-8D90-45C0-A8B8-EBA5A6E3EAFD}" type="presParOf" srcId="{DBEFF0EE-16A4-4F2D-B02C-B741FC980A61}" destId="{FD90C8FB-6CFA-4DEA-BA33-842F922C4725}" srcOrd="1" destOrd="0" presId="urn:microsoft.com/office/officeart/2018/2/layout/IconVerticalSolidList"/>
    <dgm:cxn modelId="{2802DD55-1DD2-4222-9AD4-F502349234DA}" type="presParOf" srcId="{DBEFF0EE-16A4-4F2D-B02C-B741FC980A61}" destId="{4E2E45F3-4B6A-417E-8A3D-E6794879ED8F}" srcOrd="2" destOrd="0" presId="urn:microsoft.com/office/officeart/2018/2/layout/IconVerticalSolidList"/>
    <dgm:cxn modelId="{AA421E3E-9EFE-4CB8-B9B0-2985B71181E3}" type="presParOf" srcId="{DBEFF0EE-16A4-4F2D-B02C-B741FC980A61}" destId="{EFD3B550-4464-4406-B5F8-02AC604A3230}" srcOrd="3" destOrd="0" presId="urn:microsoft.com/office/officeart/2018/2/layout/IconVerticalSolidList"/>
    <dgm:cxn modelId="{41BF2CB5-C0E5-4377-8EA4-4645862B5B17}" type="presParOf" srcId="{99425A33-F2B1-4A18-B339-2368011F9C6B}" destId="{7D70265F-EF02-4263-B3FB-5E17192C9459}" srcOrd="1" destOrd="0" presId="urn:microsoft.com/office/officeart/2018/2/layout/IconVerticalSolidList"/>
    <dgm:cxn modelId="{B32EABE7-9772-4E81-878E-70AE818E2B8D}" type="presParOf" srcId="{99425A33-F2B1-4A18-B339-2368011F9C6B}" destId="{10529030-5411-449C-BFB8-81E5CF79460F}" srcOrd="2" destOrd="0" presId="urn:microsoft.com/office/officeart/2018/2/layout/IconVerticalSolidList"/>
    <dgm:cxn modelId="{2922013C-1FEA-4282-A2FC-7F60C35BA976}" type="presParOf" srcId="{10529030-5411-449C-BFB8-81E5CF79460F}" destId="{5044C2BC-FCC4-4EF7-A8D2-6C911342B194}" srcOrd="0" destOrd="0" presId="urn:microsoft.com/office/officeart/2018/2/layout/IconVerticalSolidList"/>
    <dgm:cxn modelId="{E2F8BC48-357C-4C44-9BB8-037AC17D25E2}" type="presParOf" srcId="{10529030-5411-449C-BFB8-81E5CF79460F}" destId="{17C9DB82-137F-4A72-8C5B-C05C4592E89A}" srcOrd="1" destOrd="0" presId="urn:microsoft.com/office/officeart/2018/2/layout/IconVerticalSolidList"/>
    <dgm:cxn modelId="{1A157F90-8A86-4765-804A-76ED1E24047A}" type="presParOf" srcId="{10529030-5411-449C-BFB8-81E5CF79460F}" destId="{B46B5FB3-6793-4148-8B82-E6370F856B9C}" srcOrd="2" destOrd="0" presId="urn:microsoft.com/office/officeart/2018/2/layout/IconVerticalSolidList"/>
    <dgm:cxn modelId="{226A2CB4-5AB3-4279-9E39-1FAD02D2A781}" type="presParOf" srcId="{10529030-5411-449C-BFB8-81E5CF79460F}" destId="{427214AD-A836-44A1-A513-E8EC332D80E0}" srcOrd="3" destOrd="0" presId="urn:microsoft.com/office/officeart/2018/2/layout/IconVerticalSolidList"/>
    <dgm:cxn modelId="{DA8CD0BD-840C-4786-BE0E-C7895A10406D}" type="presParOf" srcId="{99425A33-F2B1-4A18-B339-2368011F9C6B}" destId="{50299770-6D2E-46FE-831F-C58899D26389}" srcOrd="3" destOrd="0" presId="urn:microsoft.com/office/officeart/2018/2/layout/IconVerticalSolidList"/>
    <dgm:cxn modelId="{C0BF9442-D4B9-4F40-857D-C5827C8E3449}" type="presParOf" srcId="{99425A33-F2B1-4A18-B339-2368011F9C6B}" destId="{52D91F06-E6E4-4F11-80F2-5D2C11691983}" srcOrd="4" destOrd="0" presId="urn:microsoft.com/office/officeart/2018/2/layout/IconVerticalSolidList"/>
    <dgm:cxn modelId="{23184B35-3BF6-4282-A31D-1F9C5F56DA07}" type="presParOf" srcId="{52D91F06-E6E4-4F11-80F2-5D2C11691983}" destId="{150D46FF-929E-4704-AE40-02968A2A6E25}" srcOrd="0" destOrd="0" presId="urn:microsoft.com/office/officeart/2018/2/layout/IconVerticalSolidList"/>
    <dgm:cxn modelId="{126E1722-6F60-4A84-9220-BD235AC17FCD}" type="presParOf" srcId="{52D91F06-E6E4-4F11-80F2-5D2C11691983}" destId="{34F7C4E3-10D2-4EAD-B161-9A799B184ADD}" srcOrd="1" destOrd="0" presId="urn:microsoft.com/office/officeart/2018/2/layout/IconVerticalSolidList"/>
    <dgm:cxn modelId="{9A300FEE-2EDA-4BCF-AB4E-F9FD009E33EE}" type="presParOf" srcId="{52D91F06-E6E4-4F11-80F2-5D2C11691983}" destId="{A3DF2B90-3C9D-4887-B884-5CBB0D4D76C7}" srcOrd="2" destOrd="0" presId="urn:microsoft.com/office/officeart/2018/2/layout/IconVerticalSolidList"/>
    <dgm:cxn modelId="{69E684E5-1A2B-42A7-B5BD-301C578EDF27}" type="presParOf" srcId="{52D91F06-E6E4-4F11-80F2-5D2C11691983}" destId="{3BF7A0A0-7856-4C99-906E-301F526B13D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0CD3D9-2726-49FF-B2C5-69B5894D090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5C0F0B-4629-415C-8AED-85C1349C501C}">
      <dgm:prSet/>
      <dgm:spPr/>
      <dgm:t>
        <a:bodyPr/>
        <a:lstStyle/>
        <a:p>
          <a:r>
            <a:rPr lang="it-IT" dirty="0"/>
            <a:t>Per tamponare la impossibilità di garantire il turn over si è provveduto in emergenza su base volontaria :</a:t>
          </a:r>
          <a:endParaRPr lang="en-US" dirty="0"/>
        </a:p>
      </dgm:t>
    </dgm:pt>
    <dgm:pt modelId="{6DC6C4A2-CCE2-4D3B-B4DD-0C38B5FFDF17}" type="parTrans" cxnId="{327B76DF-6DA3-43F1-BCEF-1DC2FA058080}">
      <dgm:prSet/>
      <dgm:spPr/>
      <dgm:t>
        <a:bodyPr/>
        <a:lstStyle/>
        <a:p>
          <a:endParaRPr lang="en-US"/>
        </a:p>
      </dgm:t>
    </dgm:pt>
    <dgm:pt modelId="{2534589A-B99E-4E5F-AF88-A8C413C39263}" type="sibTrans" cxnId="{327B76DF-6DA3-43F1-BCEF-1DC2FA058080}">
      <dgm:prSet/>
      <dgm:spPr/>
      <dgm:t>
        <a:bodyPr/>
        <a:lstStyle/>
        <a:p>
          <a:endParaRPr lang="en-US"/>
        </a:p>
      </dgm:t>
    </dgm:pt>
    <dgm:pt modelId="{252F2396-1EA5-4C5A-9174-A246DD46E6E0}">
      <dgm:prSet/>
      <dgm:spPr/>
      <dgm:t>
        <a:bodyPr/>
        <a:lstStyle/>
        <a:p>
          <a:r>
            <a:rPr lang="it-IT"/>
            <a:t>1 – aumento massimale a 1850 (2000) </a:t>
          </a:r>
          <a:endParaRPr lang="en-US"/>
        </a:p>
      </dgm:t>
    </dgm:pt>
    <dgm:pt modelId="{24A2F214-94E2-477A-8F70-E223D533350F}" type="parTrans" cxnId="{6452FCAF-3FB4-4436-874C-1CDEBED3378F}">
      <dgm:prSet/>
      <dgm:spPr/>
      <dgm:t>
        <a:bodyPr/>
        <a:lstStyle/>
        <a:p>
          <a:endParaRPr lang="en-US"/>
        </a:p>
      </dgm:t>
    </dgm:pt>
    <dgm:pt modelId="{8860BD97-7C0B-4E3A-9D90-1EE5E2A1EDD5}" type="sibTrans" cxnId="{6452FCAF-3FB4-4436-874C-1CDEBED3378F}">
      <dgm:prSet/>
      <dgm:spPr/>
      <dgm:t>
        <a:bodyPr/>
        <a:lstStyle/>
        <a:p>
          <a:endParaRPr lang="en-US"/>
        </a:p>
      </dgm:t>
    </dgm:pt>
    <dgm:pt modelId="{158FB512-DFEC-4662-88B6-EF802AB34DA0}">
      <dgm:prSet/>
      <dgm:spPr/>
      <dgm:t>
        <a:bodyPr/>
        <a:lstStyle/>
        <a:p>
          <a:r>
            <a:rPr lang="it-IT"/>
            <a:t>2 -  permanenza in attività fino a 72 anni</a:t>
          </a:r>
          <a:endParaRPr lang="en-US"/>
        </a:p>
      </dgm:t>
    </dgm:pt>
    <dgm:pt modelId="{F6BB3C9B-ABD2-40A3-A44B-9D0E12518944}" type="parTrans" cxnId="{664B2C0F-4FED-4F6F-BE49-F9F2508AD942}">
      <dgm:prSet/>
      <dgm:spPr/>
      <dgm:t>
        <a:bodyPr/>
        <a:lstStyle/>
        <a:p>
          <a:endParaRPr lang="en-US"/>
        </a:p>
      </dgm:t>
    </dgm:pt>
    <dgm:pt modelId="{EE1FBB66-89D1-4BF0-8DFA-203DA09A0155}" type="sibTrans" cxnId="{664B2C0F-4FED-4F6F-BE49-F9F2508AD942}">
      <dgm:prSet/>
      <dgm:spPr/>
      <dgm:t>
        <a:bodyPr/>
        <a:lstStyle/>
        <a:p>
          <a:endParaRPr lang="en-US"/>
        </a:p>
      </dgm:t>
    </dgm:pt>
    <dgm:pt modelId="{8F3CCB42-D73B-46FD-BD7C-533F30DC11BA}">
      <dgm:prSet/>
      <dgm:spPr/>
      <dgm:t>
        <a:bodyPr/>
        <a:lstStyle/>
        <a:p>
          <a:r>
            <a:rPr lang="it-IT"/>
            <a:t>3 – attivazione Ambulatorio Medico Temporaneo (a cura della ASST)</a:t>
          </a:r>
          <a:endParaRPr lang="en-US"/>
        </a:p>
      </dgm:t>
    </dgm:pt>
    <dgm:pt modelId="{2365F681-DF1B-4F86-8463-1512B856D113}" type="parTrans" cxnId="{0DE4BF77-65C7-4F8C-9A36-AE51108030B3}">
      <dgm:prSet/>
      <dgm:spPr/>
      <dgm:t>
        <a:bodyPr/>
        <a:lstStyle/>
        <a:p>
          <a:endParaRPr lang="en-US"/>
        </a:p>
      </dgm:t>
    </dgm:pt>
    <dgm:pt modelId="{E64DAC73-0BE6-4657-8D04-59CA2DFDA5B4}" type="sibTrans" cxnId="{0DE4BF77-65C7-4F8C-9A36-AE51108030B3}">
      <dgm:prSet/>
      <dgm:spPr/>
      <dgm:t>
        <a:bodyPr/>
        <a:lstStyle/>
        <a:p>
          <a:endParaRPr lang="en-US"/>
        </a:p>
      </dgm:t>
    </dgm:pt>
    <dgm:pt modelId="{034B9517-0366-4C5B-8521-47FB385DF33E}" type="pres">
      <dgm:prSet presAssocID="{EE0CD3D9-2726-49FF-B2C5-69B5894D090C}" presName="linear" presStyleCnt="0">
        <dgm:presLayoutVars>
          <dgm:animLvl val="lvl"/>
          <dgm:resizeHandles val="exact"/>
        </dgm:presLayoutVars>
      </dgm:prSet>
      <dgm:spPr/>
    </dgm:pt>
    <dgm:pt modelId="{F9907FED-0D62-450A-8C24-E52CC9D71333}" type="pres">
      <dgm:prSet presAssocID="{A45C0F0B-4629-415C-8AED-85C1349C501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5A1BA37-7701-4044-846A-1ACA45A8065A}" type="pres">
      <dgm:prSet presAssocID="{2534589A-B99E-4E5F-AF88-A8C413C39263}" presName="spacer" presStyleCnt="0"/>
      <dgm:spPr/>
    </dgm:pt>
    <dgm:pt modelId="{93FA3889-C162-419C-9953-BA085BB31E56}" type="pres">
      <dgm:prSet presAssocID="{252F2396-1EA5-4C5A-9174-A246DD46E6E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FF1AA09-0FD9-4FEC-8CB6-B5B1C74ABC08}" type="pres">
      <dgm:prSet presAssocID="{8860BD97-7C0B-4E3A-9D90-1EE5E2A1EDD5}" presName="spacer" presStyleCnt="0"/>
      <dgm:spPr/>
    </dgm:pt>
    <dgm:pt modelId="{040CD106-FACD-4947-A331-42F0F60868CF}" type="pres">
      <dgm:prSet presAssocID="{158FB512-DFEC-4662-88B6-EF802AB34DA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B9FC3E0-156C-4544-AE21-871323A86622}" type="pres">
      <dgm:prSet presAssocID="{EE1FBB66-89D1-4BF0-8DFA-203DA09A0155}" presName="spacer" presStyleCnt="0"/>
      <dgm:spPr/>
    </dgm:pt>
    <dgm:pt modelId="{AAF2620D-29C3-47C9-9ABC-923ECFA44C4F}" type="pres">
      <dgm:prSet presAssocID="{8F3CCB42-D73B-46FD-BD7C-533F30DC11B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CF4E701-1E33-40EE-93E2-3771407699A4}" type="presOf" srcId="{252F2396-1EA5-4C5A-9174-A246DD46E6E0}" destId="{93FA3889-C162-419C-9953-BA085BB31E56}" srcOrd="0" destOrd="0" presId="urn:microsoft.com/office/officeart/2005/8/layout/vList2"/>
    <dgm:cxn modelId="{8F4C200A-7938-4218-80A2-0ECF3943E8A2}" type="presOf" srcId="{EE0CD3D9-2726-49FF-B2C5-69B5894D090C}" destId="{034B9517-0366-4C5B-8521-47FB385DF33E}" srcOrd="0" destOrd="0" presId="urn:microsoft.com/office/officeart/2005/8/layout/vList2"/>
    <dgm:cxn modelId="{664B2C0F-4FED-4F6F-BE49-F9F2508AD942}" srcId="{EE0CD3D9-2726-49FF-B2C5-69B5894D090C}" destId="{158FB512-DFEC-4662-88B6-EF802AB34DA0}" srcOrd="2" destOrd="0" parTransId="{F6BB3C9B-ABD2-40A3-A44B-9D0E12518944}" sibTransId="{EE1FBB66-89D1-4BF0-8DFA-203DA09A0155}"/>
    <dgm:cxn modelId="{31E5EB40-DA95-44C5-8906-452CEB88874B}" type="presOf" srcId="{8F3CCB42-D73B-46FD-BD7C-533F30DC11BA}" destId="{AAF2620D-29C3-47C9-9ABC-923ECFA44C4F}" srcOrd="0" destOrd="0" presId="urn:microsoft.com/office/officeart/2005/8/layout/vList2"/>
    <dgm:cxn modelId="{4EB18F48-FA27-4AA6-A2E7-80E07C8D292C}" type="presOf" srcId="{158FB512-DFEC-4662-88B6-EF802AB34DA0}" destId="{040CD106-FACD-4947-A331-42F0F60868CF}" srcOrd="0" destOrd="0" presId="urn:microsoft.com/office/officeart/2005/8/layout/vList2"/>
    <dgm:cxn modelId="{FA3B254A-D4F8-4503-B652-D06C7A806D85}" type="presOf" srcId="{A45C0F0B-4629-415C-8AED-85C1349C501C}" destId="{F9907FED-0D62-450A-8C24-E52CC9D71333}" srcOrd="0" destOrd="0" presId="urn:microsoft.com/office/officeart/2005/8/layout/vList2"/>
    <dgm:cxn modelId="{0DE4BF77-65C7-4F8C-9A36-AE51108030B3}" srcId="{EE0CD3D9-2726-49FF-B2C5-69B5894D090C}" destId="{8F3CCB42-D73B-46FD-BD7C-533F30DC11BA}" srcOrd="3" destOrd="0" parTransId="{2365F681-DF1B-4F86-8463-1512B856D113}" sibTransId="{E64DAC73-0BE6-4657-8D04-59CA2DFDA5B4}"/>
    <dgm:cxn modelId="{6452FCAF-3FB4-4436-874C-1CDEBED3378F}" srcId="{EE0CD3D9-2726-49FF-B2C5-69B5894D090C}" destId="{252F2396-1EA5-4C5A-9174-A246DD46E6E0}" srcOrd="1" destOrd="0" parTransId="{24A2F214-94E2-477A-8F70-E223D533350F}" sibTransId="{8860BD97-7C0B-4E3A-9D90-1EE5E2A1EDD5}"/>
    <dgm:cxn modelId="{327B76DF-6DA3-43F1-BCEF-1DC2FA058080}" srcId="{EE0CD3D9-2726-49FF-B2C5-69B5894D090C}" destId="{A45C0F0B-4629-415C-8AED-85C1349C501C}" srcOrd="0" destOrd="0" parTransId="{6DC6C4A2-CCE2-4D3B-B4DD-0C38B5FFDF17}" sibTransId="{2534589A-B99E-4E5F-AF88-A8C413C39263}"/>
    <dgm:cxn modelId="{F5E88BFF-6E67-4796-9C65-6B17B5E3F968}" type="presParOf" srcId="{034B9517-0366-4C5B-8521-47FB385DF33E}" destId="{F9907FED-0D62-450A-8C24-E52CC9D71333}" srcOrd="0" destOrd="0" presId="urn:microsoft.com/office/officeart/2005/8/layout/vList2"/>
    <dgm:cxn modelId="{F631D743-53C7-48C8-AA25-7D5B33B5A4F2}" type="presParOf" srcId="{034B9517-0366-4C5B-8521-47FB385DF33E}" destId="{B5A1BA37-7701-4044-846A-1ACA45A8065A}" srcOrd="1" destOrd="0" presId="urn:microsoft.com/office/officeart/2005/8/layout/vList2"/>
    <dgm:cxn modelId="{2E1F59AC-587B-4798-8078-4EE298AD685B}" type="presParOf" srcId="{034B9517-0366-4C5B-8521-47FB385DF33E}" destId="{93FA3889-C162-419C-9953-BA085BB31E56}" srcOrd="2" destOrd="0" presId="urn:microsoft.com/office/officeart/2005/8/layout/vList2"/>
    <dgm:cxn modelId="{A0D7515D-CE68-4194-8F12-F18F986033B4}" type="presParOf" srcId="{034B9517-0366-4C5B-8521-47FB385DF33E}" destId="{1FF1AA09-0FD9-4FEC-8CB6-B5B1C74ABC08}" srcOrd="3" destOrd="0" presId="urn:microsoft.com/office/officeart/2005/8/layout/vList2"/>
    <dgm:cxn modelId="{9E0F2F3A-A5DE-4C99-BC74-A94822D615F6}" type="presParOf" srcId="{034B9517-0366-4C5B-8521-47FB385DF33E}" destId="{040CD106-FACD-4947-A331-42F0F60868CF}" srcOrd="4" destOrd="0" presId="urn:microsoft.com/office/officeart/2005/8/layout/vList2"/>
    <dgm:cxn modelId="{3B5F0B8C-8B1E-4C91-8FFC-2ADE03D0B279}" type="presParOf" srcId="{034B9517-0366-4C5B-8521-47FB385DF33E}" destId="{8B9FC3E0-156C-4544-AE21-871323A86622}" srcOrd="5" destOrd="0" presId="urn:microsoft.com/office/officeart/2005/8/layout/vList2"/>
    <dgm:cxn modelId="{9B2AC747-4D91-4F20-A787-9803AF95B77A}" type="presParOf" srcId="{034B9517-0366-4C5B-8521-47FB385DF33E}" destId="{AAF2620D-29C3-47C9-9ABC-923ECFA44C4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58C22C-82B2-4346-97AE-242374858BF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59772B4-35DE-4DA4-B5DD-EE4C3A742AAE}">
      <dgm:prSet/>
      <dgm:spPr/>
      <dgm:t>
        <a:bodyPr/>
        <a:lstStyle/>
        <a:p>
          <a:r>
            <a:rPr lang="it-IT"/>
            <a:t>Il </a:t>
          </a:r>
          <a:r>
            <a:rPr lang="it-IT" b="1"/>
            <a:t>FRISL </a:t>
          </a:r>
          <a:r>
            <a:rPr lang="it-IT"/>
            <a:t>è stata già fin dagli anni 80/90 la risposta programmatoria lombarda alla rivoluzione demografica, l’autentico «rito ambrosiano» per la sanità 4.0</a:t>
          </a:r>
          <a:endParaRPr lang="en-US"/>
        </a:p>
      </dgm:t>
    </dgm:pt>
    <dgm:pt modelId="{B8DC93B6-AFAA-4A60-881A-9371F881401D}" type="parTrans" cxnId="{D613514E-2E9B-47FB-88E5-027C4FC0B05F}">
      <dgm:prSet/>
      <dgm:spPr/>
      <dgm:t>
        <a:bodyPr/>
        <a:lstStyle/>
        <a:p>
          <a:endParaRPr lang="en-US"/>
        </a:p>
      </dgm:t>
    </dgm:pt>
    <dgm:pt modelId="{4C7EB199-BA75-4DF5-B5E0-D783FF2E0984}" type="sibTrans" cxnId="{D613514E-2E9B-47FB-88E5-027C4FC0B05F}">
      <dgm:prSet/>
      <dgm:spPr/>
      <dgm:t>
        <a:bodyPr/>
        <a:lstStyle/>
        <a:p>
          <a:endParaRPr lang="en-US"/>
        </a:p>
      </dgm:t>
    </dgm:pt>
    <dgm:pt modelId="{E59F6957-326E-4087-B0BC-89A610110E7B}">
      <dgm:prSet/>
      <dgm:spPr/>
      <dgm:t>
        <a:bodyPr/>
        <a:lstStyle/>
        <a:p>
          <a:r>
            <a:rPr lang="it-IT"/>
            <a:t>la rete di presidi socio sanitari territoriale specializzati nella gestione non ospedaliera del paziente cronico (sia istituzionalizzato, sia al domicilio)</a:t>
          </a:r>
          <a:endParaRPr lang="en-US"/>
        </a:p>
      </dgm:t>
    </dgm:pt>
    <dgm:pt modelId="{1B98B5EC-BC24-4E8A-A1BC-581D5BA3F9F9}" type="parTrans" cxnId="{B286E0FA-5A03-470D-AEDE-4959EAF4AB3F}">
      <dgm:prSet/>
      <dgm:spPr/>
      <dgm:t>
        <a:bodyPr/>
        <a:lstStyle/>
        <a:p>
          <a:endParaRPr lang="en-US"/>
        </a:p>
      </dgm:t>
    </dgm:pt>
    <dgm:pt modelId="{F0F30BE6-6C7C-4F5B-A5B0-23E4C528BC87}" type="sibTrans" cxnId="{B286E0FA-5A03-470D-AEDE-4959EAF4AB3F}">
      <dgm:prSet/>
      <dgm:spPr/>
      <dgm:t>
        <a:bodyPr/>
        <a:lstStyle/>
        <a:p>
          <a:endParaRPr lang="en-US"/>
        </a:p>
      </dgm:t>
    </dgm:pt>
    <dgm:pt modelId="{762C0189-B902-4F42-B294-C52B4249F7D8}">
      <dgm:prSet/>
      <dgm:spPr/>
      <dgm:t>
        <a:bodyPr/>
        <a:lstStyle/>
        <a:p>
          <a:r>
            <a:rPr lang="it-IT"/>
            <a:t>Il contribuente lombardo con le proprie tasse ha finanziato in maniera determinante la realizzazione  della rete di RSA più articolata ed efficiente d’europa</a:t>
          </a:r>
          <a:endParaRPr lang="en-US"/>
        </a:p>
      </dgm:t>
    </dgm:pt>
    <dgm:pt modelId="{88C09FB6-D573-4091-88BF-8B8BB76C84CE}" type="parTrans" cxnId="{6AE57D71-DB75-45B3-B679-A52A7C300AA9}">
      <dgm:prSet/>
      <dgm:spPr/>
      <dgm:t>
        <a:bodyPr/>
        <a:lstStyle/>
        <a:p>
          <a:endParaRPr lang="en-US"/>
        </a:p>
      </dgm:t>
    </dgm:pt>
    <dgm:pt modelId="{532761AF-DD5B-4C71-B13F-679AA465C0DF}" type="sibTrans" cxnId="{6AE57D71-DB75-45B3-B679-A52A7C300AA9}">
      <dgm:prSet/>
      <dgm:spPr/>
      <dgm:t>
        <a:bodyPr/>
        <a:lstStyle/>
        <a:p>
          <a:endParaRPr lang="en-US"/>
        </a:p>
      </dgm:t>
    </dgm:pt>
    <dgm:pt modelId="{D85F20A7-AC43-4AFE-A967-FBF39ECE4D68}" type="pres">
      <dgm:prSet presAssocID="{ED58C22C-82B2-4346-97AE-242374858BFA}" presName="linear" presStyleCnt="0">
        <dgm:presLayoutVars>
          <dgm:animLvl val="lvl"/>
          <dgm:resizeHandles val="exact"/>
        </dgm:presLayoutVars>
      </dgm:prSet>
      <dgm:spPr/>
    </dgm:pt>
    <dgm:pt modelId="{07380989-C949-4CE3-B721-C087FA90E866}" type="pres">
      <dgm:prSet presAssocID="{559772B4-35DE-4DA4-B5DD-EE4C3A742AA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9F7E230-5441-4569-AEF1-F8DB9F1437E9}" type="pres">
      <dgm:prSet presAssocID="{4C7EB199-BA75-4DF5-B5E0-D783FF2E0984}" presName="spacer" presStyleCnt="0"/>
      <dgm:spPr/>
    </dgm:pt>
    <dgm:pt modelId="{9AE6FE00-6E88-44D0-BE18-2C1D2BEE3DF0}" type="pres">
      <dgm:prSet presAssocID="{E59F6957-326E-4087-B0BC-89A610110E7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2E88B80-F0B1-4AB2-B3D9-7FAA69059D50}" type="pres">
      <dgm:prSet presAssocID="{F0F30BE6-6C7C-4F5B-A5B0-23E4C528BC87}" presName="spacer" presStyleCnt="0"/>
      <dgm:spPr/>
    </dgm:pt>
    <dgm:pt modelId="{FBC12911-C631-45D1-83AA-DFB337998DD1}" type="pres">
      <dgm:prSet presAssocID="{762C0189-B902-4F42-B294-C52B4249F7D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F7A7600-FEB0-4355-8876-D139EED072AF}" type="presOf" srcId="{559772B4-35DE-4DA4-B5DD-EE4C3A742AAE}" destId="{07380989-C949-4CE3-B721-C087FA90E866}" srcOrd="0" destOrd="0" presId="urn:microsoft.com/office/officeart/2005/8/layout/vList2"/>
    <dgm:cxn modelId="{D613514E-2E9B-47FB-88E5-027C4FC0B05F}" srcId="{ED58C22C-82B2-4346-97AE-242374858BFA}" destId="{559772B4-35DE-4DA4-B5DD-EE4C3A742AAE}" srcOrd="0" destOrd="0" parTransId="{B8DC93B6-AFAA-4A60-881A-9371F881401D}" sibTransId="{4C7EB199-BA75-4DF5-B5E0-D783FF2E0984}"/>
    <dgm:cxn modelId="{6AE57D71-DB75-45B3-B679-A52A7C300AA9}" srcId="{ED58C22C-82B2-4346-97AE-242374858BFA}" destId="{762C0189-B902-4F42-B294-C52B4249F7D8}" srcOrd="2" destOrd="0" parTransId="{88C09FB6-D573-4091-88BF-8B8BB76C84CE}" sibTransId="{532761AF-DD5B-4C71-B13F-679AA465C0DF}"/>
    <dgm:cxn modelId="{95916493-05A3-4FCE-B214-AB345439ED41}" type="presOf" srcId="{E59F6957-326E-4087-B0BC-89A610110E7B}" destId="{9AE6FE00-6E88-44D0-BE18-2C1D2BEE3DF0}" srcOrd="0" destOrd="0" presId="urn:microsoft.com/office/officeart/2005/8/layout/vList2"/>
    <dgm:cxn modelId="{4ADC3CAD-099B-47B0-A351-8B0D460F3B23}" type="presOf" srcId="{762C0189-B902-4F42-B294-C52B4249F7D8}" destId="{FBC12911-C631-45D1-83AA-DFB337998DD1}" srcOrd="0" destOrd="0" presId="urn:microsoft.com/office/officeart/2005/8/layout/vList2"/>
    <dgm:cxn modelId="{49A5DFC0-B0BF-4224-8055-9ACB366A6AF9}" type="presOf" srcId="{ED58C22C-82B2-4346-97AE-242374858BFA}" destId="{D85F20A7-AC43-4AFE-A967-FBF39ECE4D68}" srcOrd="0" destOrd="0" presId="urn:microsoft.com/office/officeart/2005/8/layout/vList2"/>
    <dgm:cxn modelId="{B286E0FA-5A03-470D-AEDE-4959EAF4AB3F}" srcId="{ED58C22C-82B2-4346-97AE-242374858BFA}" destId="{E59F6957-326E-4087-B0BC-89A610110E7B}" srcOrd="1" destOrd="0" parTransId="{1B98B5EC-BC24-4E8A-A1BC-581D5BA3F9F9}" sibTransId="{F0F30BE6-6C7C-4F5B-A5B0-23E4C528BC87}"/>
    <dgm:cxn modelId="{F0658911-9E95-4006-AC22-BEFE8CD6BCA0}" type="presParOf" srcId="{D85F20A7-AC43-4AFE-A967-FBF39ECE4D68}" destId="{07380989-C949-4CE3-B721-C087FA90E866}" srcOrd="0" destOrd="0" presId="urn:microsoft.com/office/officeart/2005/8/layout/vList2"/>
    <dgm:cxn modelId="{895EC7A6-AA10-497E-B3EC-011A52AD637E}" type="presParOf" srcId="{D85F20A7-AC43-4AFE-A967-FBF39ECE4D68}" destId="{09F7E230-5441-4569-AEF1-F8DB9F1437E9}" srcOrd="1" destOrd="0" presId="urn:microsoft.com/office/officeart/2005/8/layout/vList2"/>
    <dgm:cxn modelId="{3A1AD57C-EE01-40B2-B86C-80A6100D4948}" type="presParOf" srcId="{D85F20A7-AC43-4AFE-A967-FBF39ECE4D68}" destId="{9AE6FE00-6E88-44D0-BE18-2C1D2BEE3DF0}" srcOrd="2" destOrd="0" presId="urn:microsoft.com/office/officeart/2005/8/layout/vList2"/>
    <dgm:cxn modelId="{7DBD0C66-6A7A-44E6-880A-CD36112CD2D8}" type="presParOf" srcId="{D85F20A7-AC43-4AFE-A967-FBF39ECE4D68}" destId="{F2E88B80-F0B1-4AB2-B3D9-7FAA69059D50}" srcOrd="3" destOrd="0" presId="urn:microsoft.com/office/officeart/2005/8/layout/vList2"/>
    <dgm:cxn modelId="{986544DC-40E1-499D-B0CF-2F14503AF52A}" type="presParOf" srcId="{D85F20A7-AC43-4AFE-A967-FBF39ECE4D68}" destId="{FBC12911-C631-45D1-83AA-DFB337998DD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44564-B4C4-4320-BADD-D739F07EF2E9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0C8FB-6CFA-4DEA-BA33-842F922C4725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3B550-4464-4406-B5F8-02AC604A3230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Per ogni patologia cronica viene elaborato un PERCORSO DIAGNOTICO TERAPEUTICO ASSISTENZIALE (PDTA) (programma periodico di esami e visite per evitare lo scompenso)</a:t>
          </a:r>
          <a:endParaRPr lang="en-US" sz="2300" kern="1200"/>
        </a:p>
      </dsp:txBody>
      <dsp:txXfrm>
        <a:off x="1437631" y="531"/>
        <a:ext cx="9077968" cy="1244702"/>
      </dsp:txXfrm>
    </dsp:sp>
    <dsp:sp modelId="{5044C2BC-FCC4-4EF7-A8D2-6C911342B194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9DB82-137F-4A72-8C5B-C05C4592E89A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214AD-A836-44A1-A513-E8EC332D80E0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I protocolli vengono gestiti da un sistema digitale (in Lombardia SGDT) e attualizzati per ogni assistito dal MMG.</a:t>
          </a:r>
          <a:endParaRPr lang="en-US" sz="2300" kern="1200"/>
        </a:p>
      </dsp:txBody>
      <dsp:txXfrm>
        <a:off x="1437631" y="1556410"/>
        <a:ext cx="9077968" cy="1244702"/>
      </dsp:txXfrm>
    </dsp:sp>
    <dsp:sp modelId="{150D46FF-929E-4704-AE40-02968A2A6E25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7C4E3-10D2-4EAD-B161-9A799B184ADD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7A0A0-7856-4C99-906E-301F526B13D8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L’assistito o il care giver riceve il messaggio di invito ad eseguire l’esame o la visita con già l’indicazione del luogo più prossimo in cui eseguirla con l’indicazione di come accettare o posticipare l’appuntamento</a:t>
          </a:r>
          <a:endParaRPr lang="en-US" sz="2300" kern="1200"/>
        </a:p>
      </dsp:txBody>
      <dsp:txXfrm>
        <a:off x="1437631" y="3112289"/>
        <a:ext cx="9077968" cy="1244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07FED-0D62-450A-8C24-E52CC9D71333}">
      <dsp:nvSpPr>
        <dsp:cNvPr id="0" name=""/>
        <dsp:cNvSpPr/>
      </dsp:nvSpPr>
      <dsp:spPr>
        <a:xfrm>
          <a:off x="0" y="94435"/>
          <a:ext cx="5077071" cy="1099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Per tamponare la impossibilità di garantire il turn over si è provveduto in emergenza su base volontaria :</a:t>
          </a:r>
          <a:endParaRPr lang="en-US" sz="2000" kern="1200" dirty="0"/>
        </a:p>
      </dsp:txBody>
      <dsp:txXfrm>
        <a:off x="53688" y="148123"/>
        <a:ext cx="4969695" cy="992424"/>
      </dsp:txXfrm>
    </dsp:sp>
    <dsp:sp modelId="{93FA3889-C162-419C-9953-BA085BB31E56}">
      <dsp:nvSpPr>
        <dsp:cNvPr id="0" name=""/>
        <dsp:cNvSpPr/>
      </dsp:nvSpPr>
      <dsp:spPr>
        <a:xfrm>
          <a:off x="0" y="1251835"/>
          <a:ext cx="5077071" cy="109980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1 – aumento massimale a 1850 (2000) </a:t>
          </a:r>
          <a:endParaRPr lang="en-US" sz="2000" kern="1200"/>
        </a:p>
      </dsp:txBody>
      <dsp:txXfrm>
        <a:off x="53688" y="1305523"/>
        <a:ext cx="4969695" cy="992424"/>
      </dsp:txXfrm>
    </dsp:sp>
    <dsp:sp modelId="{040CD106-FACD-4947-A331-42F0F60868CF}">
      <dsp:nvSpPr>
        <dsp:cNvPr id="0" name=""/>
        <dsp:cNvSpPr/>
      </dsp:nvSpPr>
      <dsp:spPr>
        <a:xfrm>
          <a:off x="0" y="2409235"/>
          <a:ext cx="5077071" cy="109980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2 -  permanenza in attività fino a 72 anni</a:t>
          </a:r>
          <a:endParaRPr lang="en-US" sz="2000" kern="1200"/>
        </a:p>
      </dsp:txBody>
      <dsp:txXfrm>
        <a:off x="53688" y="2462923"/>
        <a:ext cx="4969695" cy="992424"/>
      </dsp:txXfrm>
    </dsp:sp>
    <dsp:sp modelId="{AAF2620D-29C3-47C9-9ABC-923ECFA44C4F}">
      <dsp:nvSpPr>
        <dsp:cNvPr id="0" name=""/>
        <dsp:cNvSpPr/>
      </dsp:nvSpPr>
      <dsp:spPr>
        <a:xfrm>
          <a:off x="0" y="3566635"/>
          <a:ext cx="5077071" cy="10998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3 – attivazione Ambulatorio Medico Temporaneo (a cura della ASST)</a:t>
          </a:r>
          <a:endParaRPr lang="en-US" sz="2000" kern="1200"/>
        </a:p>
      </dsp:txBody>
      <dsp:txXfrm>
        <a:off x="53688" y="3620323"/>
        <a:ext cx="4969695" cy="9924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80989-C949-4CE3-B721-C087FA90E866}">
      <dsp:nvSpPr>
        <dsp:cNvPr id="0" name=""/>
        <dsp:cNvSpPr/>
      </dsp:nvSpPr>
      <dsp:spPr>
        <a:xfrm>
          <a:off x="0" y="71800"/>
          <a:ext cx="5077071" cy="14987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Il </a:t>
          </a:r>
          <a:r>
            <a:rPr lang="it-IT" sz="2100" b="1" kern="1200"/>
            <a:t>FRISL </a:t>
          </a:r>
          <a:r>
            <a:rPr lang="it-IT" sz="2100" kern="1200"/>
            <a:t>è stata già fin dagli anni 80/90 la risposta programmatoria lombarda alla rivoluzione demografica, l’autentico «rito ambrosiano» per la sanità 4.0</a:t>
          </a:r>
          <a:endParaRPr lang="en-US" sz="2100" kern="1200"/>
        </a:p>
      </dsp:txBody>
      <dsp:txXfrm>
        <a:off x="73164" y="144964"/>
        <a:ext cx="4930743" cy="1352442"/>
      </dsp:txXfrm>
    </dsp:sp>
    <dsp:sp modelId="{9AE6FE00-6E88-44D0-BE18-2C1D2BEE3DF0}">
      <dsp:nvSpPr>
        <dsp:cNvPr id="0" name=""/>
        <dsp:cNvSpPr/>
      </dsp:nvSpPr>
      <dsp:spPr>
        <a:xfrm>
          <a:off x="0" y="1631050"/>
          <a:ext cx="5077071" cy="149877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la rete di presidi socio sanitari territoriale specializzati nella gestione non ospedaliera del paziente cronico (sia istituzionalizzato, sia al domicilio)</a:t>
          </a:r>
          <a:endParaRPr lang="en-US" sz="2100" kern="1200"/>
        </a:p>
      </dsp:txBody>
      <dsp:txXfrm>
        <a:off x="73164" y="1704214"/>
        <a:ext cx="4930743" cy="1352442"/>
      </dsp:txXfrm>
    </dsp:sp>
    <dsp:sp modelId="{FBC12911-C631-45D1-83AA-DFB337998DD1}">
      <dsp:nvSpPr>
        <dsp:cNvPr id="0" name=""/>
        <dsp:cNvSpPr/>
      </dsp:nvSpPr>
      <dsp:spPr>
        <a:xfrm>
          <a:off x="0" y="3190300"/>
          <a:ext cx="5077071" cy="149877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Il contribuente lombardo con le proprie tasse ha finanziato in maniera determinante la realizzazione  della rete di RSA più articolata ed efficiente d’europa</a:t>
          </a:r>
          <a:endParaRPr lang="en-US" sz="2100" kern="1200"/>
        </a:p>
      </dsp:txBody>
      <dsp:txXfrm>
        <a:off x="73164" y="3263464"/>
        <a:ext cx="4930743" cy="1352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4DAD4-AFC9-4D70-9914-B3D87925A077}" type="datetimeFigureOut">
              <a:rPr lang="it-IT" smtClean="0"/>
              <a:t>18/06/2026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C2D9E-0B0F-4E54-8255-6978680D81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7835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C2D9E-0B0F-4E54-8255-6978680D81B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148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Basato su open data regione Lombardia: dataset popolazione cronica 2017 (sottoinsieme dato da&gt;65 anni </a:t>
            </a:r>
            <a:r>
              <a:rPr lang="it-IT" dirty="0" err="1"/>
              <a:t>frequent</a:t>
            </a:r>
            <a:r>
              <a:rPr lang="it-IT" dirty="0"/>
              <a:t> user super e elevato di livello 1 e 2)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C2D9E-0B0F-4E54-8255-6978680D81B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7803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Tariffe da DGR 1863/2019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C2D9E-0B0F-4E54-8255-6978680D81B7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934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Basato su open data regione Lombardia: dataset popolazione cronica 2017 (sottoinsieme dato da&gt;65 anni </a:t>
            </a:r>
            <a:r>
              <a:rPr lang="it-IT" dirty="0" err="1"/>
              <a:t>frequent</a:t>
            </a:r>
            <a:r>
              <a:rPr lang="it-IT"/>
              <a:t> user super e elevato di livello 1 e 2)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C2D9E-0B0F-4E54-8255-6978680D81B7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289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2D9E-0B0F-4E54-8255-6978680D81B7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030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56D96-A503-7ADE-08A0-3CED05948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406DCFD-3BE0-CDA4-F8F8-83C9FF5C27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7C43B6B-DB17-87BB-4857-072ECC7956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FEDBE7-09EE-45C5-F3C2-539A52E830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C2D9E-0B0F-4E54-8255-6978680D81B7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06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2F0B-B6B8-4B3C-9588-0AF34A15D441}" type="datetimeFigureOut">
              <a:rPr lang="it-IT" smtClean="0"/>
              <a:t>18/06/2026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821B-BBCB-4A28-B278-FC9068E99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27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2F0B-B6B8-4B3C-9588-0AF34A15D441}" type="datetimeFigureOut">
              <a:rPr lang="it-IT" smtClean="0"/>
              <a:t>18/06/2026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821B-BBCB-4A28-B278-FC9068E99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86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2F0B-B6B8-4B3C-9588-0AF34A15D441}" type="datetimeFigureOut">
              <a:rPr lang="it-IT" smtClean="0"/>
              <a:t>18/06/2026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821B-BBCB-4A28-B278-FC9068E99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782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2F0B-B6B8-4B3C-9588-0AF34A15D441}" type="datetimeFigureOut">
              <a:rPr lang="it-IT" smtClean="0"/>
              <a:t>18/06/2026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821B-BBCB-4A28-B278-FC9068E99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16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2F0B-B6B8-4B3C-9588-0AF34A15D441}" type="datetimeFigureOut">
              <a:rPr lang="it-IT" smtClean="0"/>
              <a:t>18/06/2026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821B-BBCB-4A28-B278-FC9068E99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72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2F0B-B6B8-4B3C-9588-0AF34A15D441}" type="datetimeFigureOut">
              <a:rPr lang="it-IT" smtClean="0"/>
              <a:t>18/06/2026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821B-BBCB-4A28-B278-FC9068E99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17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2F0B-B6B8-4B3C-9588-0AF34A15D441}" type="datetimeFigureOut">
              <a:rPr lang="it-IT" smtClean="0"/>
              <a:t>18/06/2026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821B-BBCB-4A28-B278-FC9068E99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040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2F0B-B6B8-4B3C-9588-0AF34A15D441}" type="datetimeFigureOut">
              <a:rPr lang="it-IT" smtClean="0"/>
              <a:t>18/06/2026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821B-BBCB-4A28-B278-FC9068E99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45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2F0B-B6B8-4B3C-9588-0AF34A15D441}" type="datetimeFigureOut">
              <a:rPr lang="it-IT" smtClean="0"/>
              <a:t>18/06/2026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821B-BBCB-4A28-B278-FC9068E99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61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2F0B-B6B8-4B3C-9588-0AF34A15D441}" type="datetimeFigureOut">
              <a:rPr lang="it-IT" smtClean="0"/>
              <a:t>18/06/2026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821B-BBCB-4A28-B278-FC9068E99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513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2F0B-B6B8-4B3C-9588-0AF34A15D441}" type="datetimeFigureOut">
              <a:rPr lang="it-IT" smtClean="0"/>
              <a:t>18/06/2026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821B-BBCB-4A28-B278-FC9068E99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01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42F0B-B6B8-4B3C-9588-0AF34A15D441}" type="datetimeFigureOut">
              <a:rPr lang="it-IT" smtClean="0"/>
              <a:t>18/06/2026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B821B-BBCB-4A28-B278-FC9068E99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67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it-IT" sz="3700"/>
              <a:t>È POSSIBILE</a:t>
            </a:r>
            <a:br>
              <a:rPr lang="it-IT" sz="3700"/>
            </a:br>
            <a:r>
              <a:rPr lang="it-IT" sz="3700"/>
              <a:t>LA </a:t>
            </a:r>
            <a:r>
              <a:rPr lang="it-IT" sz="3700" b="1"/>
              <a:t>PRESA IN CARICO </a:t>
            </a:r>
            <a:r>
              <a:rPr lang="it-IT" sz="3700"/>
              <a:t>DEL </a:t>
            </a:r>
            <a:r>
              <a:rPr lang="it-IT" sz="3700" b="1"/>
              <a:t>CRONICO</a:t>
            </a:r>
            <a:r>
              <a:rPr lang="it-IT" sz="3700"/>
              <a:t> </a:t>
            </a:r>
            <a:br>
              <a:rPr lang="it-IT" sz="3700"/>
            </a:br>
            <a:r>
              <a:rPr lang="it-IT" sz="3700"/>
              <a:t>IN LOMBARDIA SENZA UN COINVOLGIMENTO </a:t>
            </a:r>
            <a:br>
              <a:rPr lang="it-IT" sz="3700"/>
            </a:br>
            <a:r>
              <a:rPr lang="it-IT" sz="3700"/>
              <a:t>DELLE </a:t>
            </a:r>
            <a:r>
              <a:rPr lang="it-IT" sz="3700" b="1"/>
              <a:t>RSA</a:t>
            </a:r>
            <a:r>
              <a:rPr lang="it-IT" sz="3700"/>
              <a:t>?</a:t>
            </a:r>
            <a:br>
              <a:rPr lang="it-IT" sz="3700"/>
            </a:br>
            <a:br>
              <a:rPr lang="it-IT" sz="3700"/>
            </a:br>
            <a:endParaRPr lang="it-IT" sz="3700"/>
          </a:p>
        </p:txBody>
      </p:sp>
    </p:spTree>
    <p:extLst>
      <p:ext uri="{BB962C8B-B14F-4D97-AF65-F5344CB8AC3E}">
        <p14:creationId xmlns:p14="http://schemas.microsoft.com/office/powerpoint/2010/main" val="2199381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14E09-922E-D9B1-E02C-09D7C83DB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047F1C-B6A0-6567-4446-5D17397C7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670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/>
              <a:t>. . . Per una medicina di PROSSIMITA’. .  . </a:t>
            </a:r>
          </a:p>
        </p:txBody>
      </p:sp>
      <p:pic>
        <p:nvPicPr>
          <p:cNvPr id="11" name="Immagine 10" descr="Immagine che contiene mappa&#10;&#10;Descrizione generata automaticamente">
            <a:extLst>
              <a:ext uri="{FF2B5EF4-FFF2-40B4-BE49-F238E27FC236}">
                <a16:creationId xmlns:a16="http://schemas.microsoft.com/office/drawing/2014/main" id="{92339D4C-A822-7293-4F58-94DC978B9F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875"/>
          <a:stretch/>
        </p:blipFill>
        <p:spPr>
          <a:xfrm>
            <a:off x="252663" y="1148577"/>
            <a:ext cx="8284796" cy="565982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3DA330E-A138-36F2-4030-5BA6B473D00D}"/>
              </a:ext>
            </a:extLst>
          </p:cNvPr>
          <p:cNvSpPr txBox="1"/>
          <p:nvPr/>
        </p:nvSpPr>
        <p:spPr>
          <a:xfrm>
            <a:off x="8116219" y="5208064"/>
            <a:ext cx="32851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1" dirty="0">
                <a:solidFill>
                  <a:srgbClr val="000000"/>
                </a:solidFill>
                <a:effectLst/>
                <a:latin typeface="avenir-lt-w01_35-light"/>
              </a:rPr>
              <a:t>E chi è mio prossimo? Lc 10, 29</a:t>
            </a:r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36B7BA33-5A4D-0C20-8A3D-D5A40D715248}"/>
              </a:ext>
            </a:extLst>
          </p:cNvPr>
          <p:cNvSpPr txBox="1">
            <a:spLocks/>
          </p:cNvSpPr>
          <p:nvPr/>
        </p:nvSpPr>
        <p:spPr>
          <a:xfrm>
            <a:off x="6096000" y="1636753"/>
            <a:ext cx="5110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/>
              <a:t>In questa cartina le RSA e le CDC del distretto di Cremona</a:t>
            </a:r>
          </a:p>
        </p:txBody>
      </p:sp>
      <p:pic>
        <p:nvPicPr>
          <p:cNvPr id="6" name="Elemento grafico 5" descr="Medico con riempimento a tinta unita">
            <a:extLst>
              <a:ext uri="{FF2B5EF4-FFF2-40B4-BE49-F238E27FC236}">
                <a16:creationId xmlns:a16="http://schemas.microsoft.com/office/drawing/2014/main" id="{F5B9AD1F-080F-A68F-8C00-54167CDAAC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4442" y="4490204"/>
            <a:ext cx="717860" cy="717860"/>
          </a:xfrm>
          <a:prstGeom prst="rect">
            <a:avLst/>
          </a:prstGeom>
        </p:spPr>
      </p:pic>
      <p:pic>
        <p:nvPicPr>
          <p:cNvPr id="8" name="Elemento grafico 7" descr="Medico con riempimento a tinta unita">
            <a:extLst>
              <a:ext uri="{FF2B5EF4-FFF2-40B4-BE49-F238E27FC236}">
                <a16:creationId xmlns:a16="http://schemas.microsoft.com/office/drawing/2014/main" id="{DD28C41C-82B5-9BCD-57A7-60BF760D9D4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6452" y="1895928"/>
            <a:ext cx="717860" cy="71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26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5F07F1-44D6-8FF2-A143-0D855E97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FFFF"/>
                </a:solidFill>
              </a:rPr>
              <a:t>3) Ospedali di Comunità  tempi di realizzazione e utilizzo . . 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DC794B-8AF9-0F60-974D-E5D2A00B8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it-IT"/>
              <a:t>A regime i posti letto di Ospedale di Comunità che saranno accreditati sul territorio regionale saranno </a:t>
            </a:r>
            <a:r>
              <a:rPr lang="it-IT" b="1"/>
              <a:t>4.000</a:t>
            </a:r>
            <a:endParaRPr lang="it-IT"/>
          </a:p>
          <a:p>
            <a:r>
              <a:rPr lang="it-IT"/>
              <a:t>si tratta per la stragrande maggioranza di interventi di </a:t>
            </a:r>
            <a:r>
              <a:rPr lang="it-IT" b="1"/>
              <a:t>manutenzione straordinaria </a:t>
            </a:r>
            <a:r>
              <a:rPr lang="it-IT"/>
              <a:t>su edifici esistenti di proprietà del SSR</a:t>
            </a:r>
          </a:p>
          <a:p>
            <a:r>
              <a:rPr lang="it-IT"/>
              <a:t>una volta costruiti, si tratta di </a:t>
            </a:r>
            <a:r>
              <a:rPr lang="it-IT" b="1"/>
              <a:t>arruolare e formare </a:t>
            </a:r>
            <a:r>
              <a:rPr lang="it-IT"/>
              <a:t>più di </a:t>
            </a:r>
            <a:r>
              <a:rPr lang="it-IT" b="1"/>
              <a:t>3.000 infermieri</a:t>
            </a:r>
          </a:p>
          <a:p>
            <a:r>
              <a:rPr lang="it-IT"/>
              <a:t>Una volta in funzione, in assenza di protocolli di accreditamento, viene utilizzato più dal reparto per favorire la dimissione dei bed </a:t>
            </a:r>
            <a:r>
              <a:rPr lang="it-IT" err="1"/>
              <a:t>blocker</a:t>
            </a:r>
            <a:r>
              <a:rPr lang="it-IT"/>
              <a:t> che dal </a:t>
            </a:r>
            <a:r>
              <a:rPr lang="it-IT" err="1"/>
              <a:t>mmg</a:t>
            </a:r>
            <a:r>
              <a:rPr lang="it-IT"/>
              <a:t> per evitare il ricovero . . .</a:t>
            </a:r>
          </a:p>
        </p:txBody>
      </p:sp>
    </p:spTree>
    <p:extLst>
      <p:ext uri="{BB962C8B-B14F-4D97-AF65-F5344CB8AC3E}">
        <p14:creationId xmlns:p14="http://schemas.microsoft.com/office/powerpoint/2010/main" val="1480661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5F07F1-44D6-8FF2-A143-0D855E97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51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LE RSA LOMBARDE I POSTI PER I RICOVERI DI COMUNITA’ LI HANNO GIA’ E ANCHE IL PERSONALE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DC794B-8AF9-0F60-974D-E5D2A00B8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539" y="1367693"/>
            <a:ext cx="10515600" cy="2412214"/>
          </a:xfr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it-IT" sz="2400" dirty="0"/>
              <a:t>I posti letto per i ricoveri di comunità sono potenzialmente già presenti a sistema, all’interno dell’</a:t>
            </a:r>
            <a:r>
              <a:rPr lang="it-IT" sz="2400" b="1" dirty="0"/>
              <a:t>offerta accreditata non a contratto </a:t>
            </a:r>
            <a:r>
              <a:rPr lang="it-IT" sz="2400" dirty="0"/>
              <a:t>e </a:t>
            </a:r>
            <a:r>
              <a:rPr lang="it-IT" sz="2400" b="1" dirty="0"/>
              <a:t>solo autorizzata </a:t>
            </a:r>
            <a:r>
              <a:rPr lang="it-IT" sz="2400" dirty="0"/>
              <a:t>delle RSA (oltre 4.000)</a:t>
            </a:r>
          </a:p>
          <a:p>
            <a:r>
              <a:rPr lang="it-IT" sz="2400" dirty="0"/>
              <a:t>Altro punto di vista: basterebbe accreditare 5 posti letto (nuovi o autorizzati) per ciascuna delle 726 RSA, governando i flussi principalmente secondo gli azzonamenti previsti per distretti e AFT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12AD981-3DFF-6568-9245-44C27352A809}"/>
              </a:ext>
            </a:extLst>
          </p:cNvPr>
          <p:cNvSpPr txBox="1">
            <a:spLocks/>
          </p:cNvSpPr>
          <p:nvPr/>
        </p:nvSpPr>
        <p:spPr>
          <a:xfrm>
            <a:off x="691335" y="4088025"/>
            <a:ext cx="3275058" cy="200310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/>
              <a:t>Perché ha senso affidare a RSA i ricoveri di comunità?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93C1CCC1-947D-6448-13C7-DFB979F00B8B}"/>
              </a:ext>
            </a:extLst>
          </p:cNvPr>
          <p:cNvSpPr txBox="1">
            <a:spLocks/>
          </p:cNvSpPr>
          <p:nvPr/>
        </p:nvSpPr>
        <p:spPr>
          <a:xfrm>
            <a:off x="5989521" y="3396821"/>
            <a:ext cx="5969457" cy="3385514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/>
              <a:t>prossimità</a:t>
            </a:r>
          </a:p>
          <a:p>
            <a:r>
              <a:rPr lang="it-IT" sz="2400" dirty="0"/>
              <a:t>know </a:t>
            </a:r>
            <a:r>
              <a:rPr lang="it-IT" sz="2400" dirty="0" err="1"/>
              <a:t>how</a:t>
            </a:r>
            <a:endParaRPr lang="it-IT" sz="2400" dirty="0"/>
          </a:p>
          <a:p>
            <a:r>
              <a:rPr lang="it-IT" sz="2400" dirty="0"/>
              <a:t>personale formato</a:t>
            </a:r>
          </a:p>
          <a:p>
            <a:r>
              <a:rPr lang="it-IT" sz="2400" dirty="0"/>
              <a:t>necessità minima di integrazione di personale</a:t>
            </a:r>
          </a:p>
          <a:p>
            <a:r>
              <a:rPr lang="it-IT" sz="2400" dirty="0"/>
              <a:t>risorse per la diagnostica</a:t>
            </a:r>
          </a:p>
          <a:p>
            <a:r>
              <a:rPr lang="it-IT" sz="2400" dirty="0"/>
              <a:t>capacità di investimento per la telemedicina </a:t>
            </a:r>
          </a:p>
          <a:p>
            <a:r>
              <a:rPr lang="it-IT" sz="2400" dirty="0"/>
              <a:t>interesse specifico a garantire la continuità del percorso di cura e la migliore esperienza al paziente</a:t>
            </a:r>
          </a:p>
          <a:p>
            <a:r>
              <a:rPr lang="it-IT" sz="2400" dirty="0"/>
              <a:t>reti di volontariato per l’assistenza e il trasporto</a:t>
            </a:r>
          </a:p>
          <a:p>
            <a:r>
              <a:rPr lang="it-IT" sz="2400" dirty="0"/>
              <a:t>in associazione alla presa in carico in </a:t>
            </a:r>
            <a:r>
              <a:rPr lang="it-IT" sz="2400"/>
              <a:t>RSA faciliterebbe </a:t>
            </a:r>
            <a:r>
              <a:rPr lang="it-IT" sz="2400" dirty="0"/>
              <a:t>la riduzione degli accessi impropri a PS e ricoveri in ospedale</a:t>
            </a: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B110066F-16C2-B3F7-55EF-347A8AFCB297}"/>
              </a:ext>
            </a:extLst>
          </p:cNvPr>
          <p:cNvSpPr/>
          <p:nvPr/>
        </p:nvSpPr>
        <p:spPr>
          <a:xfrm>
            <a:off x="4266757" y="4284200"/>
            <a:ext cx="1422400" cy="1220810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punti di forza</a:t>
            </a:r>
          </a:p>
        </p:txBody>
      </p:sp>
    </p:spTree>
    <p:extLst>
      <p:ext uri="{BB962C8B-B14F-4D97-AF65-F5344CB8AC3E}">
        <p14:creationId xmlns:p14="http://schemas.microsoft.com/office/powerpoint/2010/main" val="2506319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5F07F1-44D6-8FF2-A143-0D855E97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060848" cy="4480726"/>
          </a:xfrm>
        </p:spPr>
        <p:txBody>
          <a:bodyPr>
            <a:normAutofit/>
          </a:bodyPr>
          <a:lstStyle/>
          <a:p>
            <a:pPr algn="r"/>
            <a:r>
              <a:rPr lang="it-IT" sz="4100" b="1" dirty="0">
                <a:solidFill>
                  <a:srgbClr val="FF0000"/>
                </a:solidFill>
              </a:rPr>
              <a:t>4) Il reclutamento dei MMG e l’adesione al progetto CDC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FCBE05-E963-41B2-97FD-8631A61EB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250" y="323519"/>
            <a:ext cx="7217311" cy="6212748"/>
          </a:xfrm>
          <a:custGeom>
            <a:avLst/>
            <a:gdLst>
              <a:gd name="connsiteX0" fmla="*/ 0 w 7217311"/>
              <a:gd name="connsiteY0" fmla="*/ 0 h 6212748"/>
              <a:gd name="connsiteX1" fmla="*/ 1121310 w 7217311"/>
              <a:gd name="connsiteY1" fmla="*/ 0 h 6212748"/>
              <a:gd name="connsiteX2" fmla="*/ 1837014 w 7217311"/>
              <a:gd name="connsiteY2" fmla="*/ 0 h 6212748"/>
              <a:gd name="connsiteX3" fmla="*/ 2893412 w 7217311"/>
              <a:gd name="connsiteY3" fmla="*/ 0 h 6212748"/>
              <a:gd name="connsiteX4" fmla="*/ 3635911 w 7217311"/>
              <a:gd name="connsiteY4" fmla="*/ 0 h 6212748"/>
              <a:gd name="connsiteX5" fmla="*/ 3635913 w 7217311"/>
              <a:gd name="connsiteY5" fmla="*/ 0 h 6212748"/>
              <a:gd name="connsiteX6" fmla="*/ 7217311 w 7217311"/>
              <a:gd name="connsiteY6" fmla="*/ 0 h 6212748"/>
              <a:gd name="connsiteX7" fmla="*/ 7217311 w 7217311"/>
              <a:gd name="connsiteY7" fmla="*/ 2864954 h 6212748"/>
              <a:gd name="connsiteX8" fmla="*/ 3773866 w 7217311"/>
              <a:gd name="connsiteY8" fmla="*/ 6212748 h 6212748"/>
              <a:gd name="connsiteX9" fmla="*/ 2893412 w 7217311"/>
              <a:gd name="connsiteY9" fmla="*/ 6212748 h 6212748"/>
              <a:gd name="connsiteX10" fmla="*/ 2893412 w 7217311"/>
              <a:gd name="connsiteY10" fmla="*/ 6210962 h 6212748"/>
              <a:gd name="connsiteX11" fmla="*/ 1837014 w 7217311"/>
              <a:gd name="connsiteY11" fmla="*/ 6210962 h 6212748"/>
              <a:gd name="connsiteX12" fmla="*/ 1837014 w 7217311"/>
              <a:gd name="connsiteY12" fmla="*/ 6212748 h 6212748"/>
              <a:gd name="connsiteX13" fmla="*/ 0 w 7217311"/>
              <a:gd name="connsiteY13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17311" h="6212748">
                <a:moveTo>
                  <a:pt x="0" y="0"/>
                </a:moveTo>
                <a:lnTo>
                  <a:pt x="1121310" y="0"/>
                </a:lnTo>
                <a:lnTo>
                  <a:pt x="1837014" y="0"/>
                </a:lnTo>
                <a:lnTo>
                  <a:pt x="2893412" y="0"/>
                </a:lnTo>
                <a:lnTo>
                  <a:pt x="3635911" y="0"/>
                </a:lnTo>
                <a:lnTo>
                  <a:pt x="3635913" y="0"/>
                </a:lnTo>
                <a:lnTo>
                  <a:pt x="7217311" y="0"/>
                </a:lnTo>
                <a:lnTo>
                  <a:pt x="7217311" y="2864954"/>
                </a:lnTo>
                <a:lnTo>
                  <a:pt x="3773866" y="6212748"/>
                </a:lnTo>
                <a:lnTo>
                  <a:pt x="2893412" y="6212748"/>
                </a:lnTo>
                <a:lnTo>
                  <a:pt x="2893412" y="6210962"/>
                </a:lnTo>
                <a:lnTo>
                  <a:pt x="1837014" y="6210962"/>
                </a:lnTo>
                <a:lnTo>
                  <a:pt x="1837014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233ACE-F3A1-4543-B9F4-425DDA579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Segnaposto contenuto 10">
            <a:extLst>
              <a:ext uri="{FF2B5EF4-FFF2-40B4-BE49-F238E27FC236}">
                <a16:creationId xmlns:a16="http://schemas.microsoft.com/office/drawing/2014/main" id="{D869CFC6-A5BC-3479-F963-8EE78281F9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006391"/>
              </p:ext>
            </p:extLst>
          </p:nvPr>
        </p:nvGraphicFramePr>
        <p:xfrm>
          <a:off x="5101143" y="1008993"/>
          <a:ext cx="5077071" cy="4760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1349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78BFD-4114-48E6-ADF5-83CF02643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F35886FA-632A-C345-6BDC-3E300A49B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1136"/>
            <a:ext cx="10515600" cy="1167502"/>
          </a:xfr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/>
              <a:t>Se chiedi in assessorato il numero dei SENZA MEDICO ti rispondono con questa tabella :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F14AD344-9F3E-AB2C-1963-0373717E3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695552"/>
              </p:ext>
            </p:extLst>
          </p:nvPr>
        </p:nvGraphicFramePr>
        <p:xfrm>
          <a:off x="404037" y="1169583"/>
          <a:ext cx="11132289" cy="5547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9707">
                  <a:extLst>
                    <a:ext uri="{9D8B030D-6E8A-4147-A177-3AD203B41FA5}">
                      <a16:colId xmlns:a16="http://schemas.microsoft.com/office/drawing/2014/main" val="3877395082"/>
                    </a:ext>
                  </a:extLst>
                </a:gridCol>
                <a:gridCol w="3259067">
                  <a:extLst>
                    <a:ext uri="{9D8B030D-6E8A-4147-A177-3AD203B41FA5}">
                      <a16:colId xmlns:a16="http://schemas.microsoft.com/office/drawing/2014/main" val="3523739584"/>
                    </a:ext>
                  </a:extLst>
                </a:gridCol>
                <a:gridCol w="2332806">
                  <a:extLst>
                    <a:ext uri="{9D8B030D-6E8A-4147-A177-3AD203B41FA5}">
                      <a16:colId xmlns:a16="http://schemas.microsoft.com/office/drawing/2014/main" val="2364372114"/>
                    </a:ext>
                  </a:extLst>
                </a:gridCol>
                <a:gridCol w="1200709">
                  <a:extLst>
                    <a:ext uri="{9D8B030D-6E8A-4147-A177-3AD203B41FA5}">
                      <a16:colId xmlns:a16="http://schemas.microsoft.com/office/drawing/2014/main" val="4290469503"/>
                    </a:ext>
                  </a:extLst>
                </a:gridCol>
              </a:tblGrid>
              <a:tr h="2105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u="none" strike="noStrike">
                          <a:effectLst/>
                        </a:rPr>
                        <a:t>ASST GRANDE OSPEDALE METROPOLITANO NIGUARDA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4.583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1.011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5.594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extLst>
                  <a:ext uri="{0D108BD9-81ED-4DB2-BD59-A6C34878D82A}">
                    <a16:rowId xmlns:a16="http://schemas.microsoft.com/office/drawing/2014/main" val="1774388906"/>
                  </a:ext>
                </a:extLst>
              </a:tr>
              <a:tr h="2105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u="none" strike="noStrike">
                          <a:effectLst/>
                        </a:rPr>
                        <a:t>ASST SANTI PAOLO E CARLO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6.377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2.814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9.191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extLst>
                  <a:ext uri="{0D108BD9-81ED-4DB2-BD59-A6C34878D82A}">
                    <a16:rowId xmlns:a16="http://schemas.microsoft.com/office/drawing/2014/main" val="3782847272"/>
                  </a:ext>
                </a:extLst>
              </a:tr>
              <a:tr h="2105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u="none" strike="noStrike">
                          <a:effectLst/>
                        </a:rPr>
                        <a:t>ASST FATEBENEFRATELLI SACCO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18.280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3.527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21.807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extLst>
                  <a:ext uri="{0D108BD9-81ED-4DB2-BD59-A6C34878D82A}">
                    <a16:rowId xmlns:a16="http://schemas.microsoft.com/office/drawing/2014/main" val="584103678"/>
                  </a:ext>
                </a:extLst>
              </a:tr>
              <a:tr h="2105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u="none" strike="noStrike">
                          <a:effectLst/>
                        </a:rPr>
                        <a:t>ASST OVEST MILANESE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4.198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2.246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6.444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extLst>
                  <a:ext uri="{0D108BD9-81ED-4DB2-BD59-A6C34878D82A}">
                    <a16:rowId xmlns:a16="http://schemas.microsoft.com/office/drawing/2014/main" val="3226617377"/>
                  </a:ext>
                </a:extLst>
              </a:tr>
              <a:tr h="2105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u="none" strike="noStrike">
                          <a:effectLst/>
                        </a:rPr>
                        <a:t>ASST RHODENSE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9.412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5.322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14.734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extLst>
                  <a:ext uri="{0D108BD9-81ED-4DB2-BD59-A6C34878D82A}">
                    <a16:rowId xmlns:a16="http://schemas.microsoft.com/office/drawing/2014/main" val="2370190599"/>
                  </a:ext>
                </a:extLst>
              </a:tr>
              <a:tr h="2105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u="none" strike="noStrike">
                          <a:effectLst/>
                        </a:rPr>
                        <a:t>ASST NORD MILANO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1.980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1.788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3.768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extLst>
                  <a:ext uri="{0D108BD9-81ED-4DB2-BD59-A6C34878D82A}">
                    <a16:rowId xmlns:a16="http://schemas.microsoft.com/office/drawing/2014/main" val="3675483050"/>
                  </a:ext>
                </a:extLst>
              </a:tr>
              <a:tr h="2105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u="none" strike="noStrike">
                          <a:effectLst/>
                        </a:rPr>
                        <a:t>ASST MELEGNANO E DELLA MARTESANA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16.141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13.130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29.271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extLst>
                  <a:ext uri="{0D108BD9-81ED-4DB2-BD59-A6C34878D82A}">
                    <a16:rowId xmlns:a16="http://schemas.microsoft.com/office/drawing/2014/main" val="1377085083"/>
                  </a:ext>
                </a:extLst>
              </a:tr>
              <a:tr h="2105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u="none" strike="noStrike">
                          <a:effectLst/>
                        </a:rPr>
                        <a:t>ASST DI LODI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2.866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1.977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4.843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extLst>
                  <a:ext uri="{0D108BD9-81ED-4DB2-BD59-A6C34878D82A}">
                    <a16:rowId xmlns:a16="http://schemas.microsoft.com/office/drawing/2014/main" val="3715857099"/>
                  </a:ext>
                </a:extLst>
              </a:tr>
              <a:tr h="2105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u="none" strike="noStrike">
                          <a:effectLst/>
                        </a:rPr>
                        <a:t>ASST DEI SETTE LAGHI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8.482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3.711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12.193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extLst>
                  <a:ext uri="{0D108BD9-81ED-4DB2-BD59-A6C34878D82A}">
                    <a16:rowId xmlns:a16="http://schemas.microsoft.com/office/drawing/2014/main" val="2318774866"/>
                  </a:ext>
                </a:extLst>
              </a:tr>
              <a:tr h="2105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u="none" strike="noStrike">
                          <a:effectLst/>
                        </a:rPr>
                        <a:t>ASST DELLA VALLE OLONA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3.433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1.122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4.555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extLst>
                  <a:ext uri="{0D108BD9-81ED-4DB2-BD59-A6C34878D82A}">
                    <a16:rowId xmlns:a16="http://schemas.microsoft.com/office/drawing/2014/main" val="1826714254"/>
                  </a:ext>
                </a:extLst>
              </a:tr>
              <a:tr h="2105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u="none" strike="noStrike">
                          <a:effectLst/>
                        </a:rPr>
                        <a:t>ASST LARIANA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6.098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5.850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11.948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extLst>
                  <a:ext uri="{0D108BD9-81ED-4DB2-BD59-A6C34878D82A}">
                    <a16:rowId xmlns:a16="http://schemas.microsoft.com/office/drawing/2014/main" val="3538104962"/>
                  </a:ext>
                </a:extLst>
              </a:tr>
              <a:tr h="2105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u="none" strike="noStrike">
                          <a:effectLst/>
                        </a:rPr>
                        <a:t>ASST DELLA VALTELLINA E DELL'ALTO LARIO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2.164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355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2.519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extLst>
                  <a:ext uri="{0D108BD9-81ED-4DB2-BD59-A6C34878D82A}">
                    <a16:rowId xmlns:a16="http://schemas.microsoft.com/office/drawing/2014/main" val="256932741"/>
                  </a:ext>
                </a:extLst>
              </a:tr>
              <a:tr h="2105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u="none" strike="noStrike">
                          <a:effectLst/>
                        </a:rPr>
                        <a:t>ASST DELLA VALCAMONICA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901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976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extLst>
                  <a:ext uri="{0D108BD9-81ED-4DB2-BD59-A6C34878D82A}">
                    <a16:rowId xmlns:a16="http://schemas.microsoft.com/office/drawing/2014/main" val="3370926507"/>
                  </a:ext>
                </a:extLst>
              </a:tr>
              <a:tr h="2105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u="none" strike="noStrike">
                          <a:effectLst/>
                        </a:rPr>
                        <a:t>ASST DI LECCO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1.103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2.913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4.016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extLst>
                  <a:ext uri="{0D108BD9-81ED-4DB2-BD59-A6C34878D82A}">
                    <a16:rowId xmlns:a16="http://schemas.microsoft.com/office/drawing/2014/main" val="1695541149"/>
                  </a:ext>
                </a:extLst>
              </a:tr>
              <a:tr h="2105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u="none" strike="noStrike">
                          <a:effectLst/>
                        </a:rPr>
                        <a:t>ASST DELLA BRIANZA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35.703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8.294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43.997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extLst>
                  <a:ext uri="{0D108BD9-81ED-4DB2-BD59-A6C34878D82A}">
                    <a16:rowId xmlns:a16="http://schemas.microsoft.com/office/drawing/2014/main" val="3863371890"/>
                  </a:ext>
                </a:extLst>
              </a:tr>
              <a:tr h="2105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u="none" strike="noStrike">
                          <a:effectLst/>
                        </a:rPr>
                        <a:t>ASST PAPA GIOVANNI XXIII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837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901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extLst>
                  <a:ext uri="{0D108BD9-81ED-4DB2-BD59-A6C34878D82A}">
                    <a16:rowId xmlns:a16="http://schemas.microsoft.com/office/drawing/2014/main" val="2441977100"/>
                  </a:ext>
                </a:extLst>
              </a:tr>
              <a:tr h="2105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u="none" strike="noStrike">
                          <a:effectLst/>
                        </a:rPr>
                        <a:t>ASST DI BERGAMO OVEST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10.309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6.966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17.275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extLst>
                  <a:ext uri="{0D108BD9-81ED-4DB2-BD59-A6C34878D82A}">
                    <a16:rowId xmlns:a16="http://schemas.microsoft.com/office/drawing/2014/main" val="2448383285"/>
                  </a:ext>
                </a:extLst>
              </a:tr>
              <a:tr h="2105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u="none" strike="noStrike">
                          <a:effectLst/>
                        </a:rPr>
                        <a:t>ASST DI BERGAMO EST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6.232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5.208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11.440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extLst>
                  <a:ext uri="{0D108BD9-81ED-4DB2-BD59-A6C34878D82A}">
                    <a16:rowId xmlns:a16="http://schemas.microsoft.com/office/drawing/2014/main" val="1761821060"/>
                  </a:ext>
                </a:extLst>
              </a:tr>
              <a:tr h="2105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u="none" strike="noStrike">
                          <a:effectLst/>
                        </a:rPr>
                        <a:t>ASST DEGLI SPEDALI CIVILI DI BRESCIA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4.554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4.556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extLst>
                  <a:ext uri="{0D108BD9-81ED-4DB2-BD59-A6C34878D82A}">
                    <a16:rowId xmlns:a16="http://schemas.microsoft.com/office/drawing/2014/main" val="1180973735"/>
                  </a:ext>
                </a:extLst>
              </a:tr>
              <a:tr h="2105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u="none" strike="noStrike">
                          <a:effectLst/>
                        </a:rPr>
                        <a:t>ASST DELLA FRANCIACORTA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3.406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1.222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4.628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extLst>
                  <a:ext uri="{0D108BD9-81ED-4DB2-BD59-A6C34878D82A}">
                    <a16:rowId xmlns:a16="http://schemas.microsoft.com/office/drawing/2014/main" val="1693360813"/>
                  </a:ext>
                </a:extLst>
              </a:tr>
              <a:tr h="2105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u="none" strike="noStrike">
                          <a:effectLst/>
                        </a:rPr>
                        <a:t>ASST DEL GARDA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9.892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9.896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extLst>
                  <a:ext uri="{0D108BD9-81ED-4DB2-BD59-A6C34878D82A}">
                    <a16:rowId xmlns:a16="http://schemas.microsoft.com/office/drawing/2014/main" val="1876440101"/>
                  </a:ext>
                </a:extLst>
              </a:tr>
              <a:tr h="2105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u="none" strike="noStrike">
                          <a:effectLst/>
                        </a:rPr>
                        <a:t>ASST DI CREMONA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987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1.310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2.297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extLst>
                  <a:ext uri="{0D108BD9-81ED-4DB2-BD59-A6C34878D82A}">
                    <a16:rowId xmlns:a16="http://schemas.microsoft.com/office/drawing/2014/main" val="4109896017"/>
                  </a:ext>
                </a:extLst>
              </a:tr>
              <a:tr h="2105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u="none" strike="noStrike" dirty="0">
                          <a:effectLst/>
                        </a:rPr>
                        <a:t>ASST DI MANTOVA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1.196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3.190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4.386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extLst>
                  <a:ext uri="{0D108BD9-81ED-4DB2-BD59-A6C34878D82A}">
                    <a16:rowId xmlns:a16="http://schemas.microsoft.com/office/drawing/2014/main" val="2226444139"/>
                  </a:ext>
                </a:extLst>
              </a:tr>
              <a:tr h="2105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u="none" strike="noStrike">
                          <a:effectLst/>
                        </a:rPr>
                        <a:t>ASST DI CREMA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143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1.281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1.424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extLst>
                  <a:ext uri="{0D108BD9-81ED-4DB2-BD59-A6C34878D82A}">
                    <a16:rowId xmlns:a16="http://schemas.microsoft.com/office/drawing/2014/main" val="661298310"/>
                  </a:ext>
                </a:extLst>
              </a:tr>
              <a:tr h="2105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u="none" strike="noStrike">
                          <a:effectLst/>
                        </a:rPr>
                        <a:t>ASST DI PAVIA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5.493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1.438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6.931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extLst>
                  <a:ext uri="{0D108BD9-81ED-4DB2-BD59-A6C34878D82A}">
                    <a16:rowId xmlns:a16="http://schemas.microsoft.com/office/drawing/2014/main" val="1412552835"/>
                  </a:ext>
                </a:extLst>
              </a:tr>
              <a:tr h="2834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300" u="none" strike="noStrike">
                          <a:effectLst/>
                        </a:rPr>
                        <a:t>TOTALE</a:t>
                      </a:r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300" u="none" strike="noStrike" dirty="0">
                          <a:effectLst/>
                        </a:rPr>
                        <a:t>164.770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300" u="none" strike="noStrike">
                          <a:effectLst/>
                        </a:rPr>
                        <a:t>74.820</a:t>
                      </a:r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300" u="none" strike="noStrike" dirty="0">
                          <a:effectLst/>
                        </a:rPr>
                        <a:t>239.590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2" marR="6352" marT="6352" marB="0" anchor="b"/>
                </a:tc>
                <a:extLst>
                  <a:ext uri="{0D108BD9-81ED-4DB2-BD59-A6C34878D82A}">
                    <a16:rowId xmlns:a16="http://schemas.microsoft.com/office/drawing/2014/main" val="3060516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010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5F07F1-44D6-8FF2-A143-0D855E97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061"/>
            <a:ext cx="9890051" cy="785732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La Presa In Carico (senza RSA) 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DC794B-8AF9-0F60-974D-E5D2A00B8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8278"/>
            <a:ext cx="7031182" cy="3913082"/>
          </a:xfr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it-IT" sz="1800" dirty="0"/>
              <a:t>Il</a:t>
            </a:r>
            <a:r>
              <a:rPr lang="it-IT" sz="1800" b="1" dirty="0"/>
              <a:t> MMG</a:t>
            </a:r>
            <a:r>
              <a:rPr lang="it-IT" sz="1800" dirty="0"/>
              <a:t> effettua l’</a:t>
            </a:r>
            <a:r>
              <a:rPr lang="it-IT" sz="1800" b="1" dirty="0"/>
              <a:t>arruolamento attivo </a:t>
            </a:r>
            <a:r>
              <a:rPr lang="it-IT" sz="1800" dirty="0"/>
              <a:t>dei propri assistiti cronici con almeno un’</a:t>
            </a:r>
            <a:r>
              <a:rPr lang="it-IT" sz="1800" b="1" dirty="0"/>
              <a:t>esenzione per patologia</a:t>
            </a:r>
            <a:r>
              <a:rPr lang="it-IT" sz="1800" dirty="0"/>
              <a:t> e definisce il </a:t>
            </a:r>
            <a:r>
              <a:rPr lang="it-IT" sz="1800" b="1" dirty="0"/>
              <a:t>PAI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it-IT" sz="1800" dirty="0"/>
              <a:t>la </a:t>
            </a:r>
            <a:r>
              <a:rPr lang="it-IT" sz="1800" b="1" dirty="0"/>
              <a:t>gestione del percorso </a:t>
            </a:r>
            <a:r>
              <a:rPr lang="it-IT" sz="1800" dirty="0"/>
              <a:t>dell’assistito è affidata: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it-IT" sz="1800" dirty="0"/>
              <a:t>al Centro Servizi di una </a:t>
            </a:r>
            <a:r>
              <a:rPr lang="it-IT" sz="1800" b="1" dirty="0"/>
              <a:t>cooperativa</a:t>
            </a:r>
            <a:r>
              <a:rPr lang="it-IT" sz="1800" dirty="0"/>
              <a:t>, se il MMG vi aderisce</a:t>
            </a:r>
            <a:endParaRPr lang="it-IT" sz="1800" b="1" dirty="0"/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it-IT" sz="1800" dirty="0"/>
              <a:t>al Centro Servizi della </a:t>
            </a:r>
            <a:r>
              <a:rPr lang="it-IT" sz="1800" b="1" dirty="0"/>
              <a:t>ASST di riferimento</a:t>
            </a:r>
            <a:r>
              <a:rPr lang="it-IT" sz="1800" dirty="0"/>
              <a:t>, se il MMG è singolo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it-IT" sz="1800" dirty="0"/>
              <a:t>la presa in carico si interrompe se il paziente necessita una presa in carico di tipo ospedaliero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it-IT" sz="1800" dirty="0"/>
              <a:t>i pazienti sono suddivisi in 3 livelli: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it-IT" sz="1400" dirty="0"/>
              <a:t>LIVELLO 1: più di 3 esenzioni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it-IT" sz="1400" dirty="0"/>
              <a:t>LIVELLO 2: 2 o 3 esenzioni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it-IT" sz="1400" dirty="0"/>
              <a:t>LIVELLO 3: 1 esenzione</a:t>
            </a:r>
            <a:endParaRPr lang="it-IT" sz="1400" dirty="0">
              <a:solidFill>
                <a:srgbClr val="FF0000"/>
              </a:solidFill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it-IT" sz="1800" dirty="0"/>
              <a:t>Le tariffe di PAI per MMG e presa in carico dal centro servizi rimangono invariate: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it-IT" sz="1800" dirty="0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8A0EEB29-697E-ED79-7408-136615A8E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327502"/>
              </p:ext>
            </p:extLst>
          </p:nvPr>
        </p:nvGraphicFramePr>
        <p:xfrm>
          <a:off x="1194908" y="4946906"/>
          <a:ext cx="469265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4217">
                  <a:extLst>
                    <a:ext uri="{9D8B030D-6E8A-4147-A177-3AD203B41FA5}">
                      <a16:colId xmlns:a16="http://schemas.microsoft.com/office/drawing/2014/main" val="2860284710"/>
                    </a:ext>
                  </a:extLst>
                </a:gridCol>
                <a:gridCol w="1564217">
                  <a:extLst>
                    <a:ext uri="{9D8B030D-6E8A-4147-A177-3AD203B41FA5}">
                      <a16:colId xmlns:a16="http://schemas.microsoft.com/office/drawing/2014/main" val="965864773"/>
                    </a:ext>
                  </a:extLst>
                </a:gridCol>
                <a:gridCol w="1564217">
                  <a:extLst>
                    <a:ext uri="{9D8B030D-6E8A-4147-A177-3AD203B41FA5}">
                      <a16:colId xmlns:a16="http://schemas.microsoft.com/office/drawing/2014/main" val="1780773284"/>
                    </a:ext>
                  </a:extLst>
                </a:gridCol>
              </a:tblGrid>
              <a:tr h="260633">
                <a:tc>
                  <a:txBody>
                    <a:bodyPr/>
                    <a:lstStyle/>
                    <a:p>
                      <a:r>
                        <a:rPr lang="it-IT" sz="1400" dirty="0"/>
                        <a:t>Livello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PAI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Presa in carico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36225"/>
                  </a:ext>
                </a:extLst>
              </a:tr>
              <a:tr h="260633">
                <a:tc>
                  <a:txBody>
                    <a:bodyPr/>
                    <a:lstStyle/>
                    <a:p>
                      <a:r>
                        <a:rPr lang="it-IT" sz="1400" dirty="0"/>
                        <a:t>LIVELLO 1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15 euro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35 euro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4122157"/>
                  </a:ext>
                </a:extLst>
              </a:tr>
              <a:tr h="260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LIVELLO 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30 euro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0691450"/>
                  </a:ext>
                </a:extLst>
              </a:tr>
              <a:tr h="260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LIVELLO 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25 euro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0970060"/>
                  </a:ext>
                </a:extLst>
              </a:tr>
            </a:tbl>
          </a:graphicData>
        </a:graphic>
      </p:graphicFrame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57A49151-C59B-9B56-9599-AA21B1EECFBF}"/>
              </a:ext>
            </a:extLst>
          </p:cNvPr>
          <p:cNvSpPr txBox="1">
            <a:spLocks/>
          </p:cNvSpPr>
          <p:nvPr/>
        </p:nvSpPr>
        <p:spPr>
          <a:xfrm>
            <a:off x="8118764" y="1254903"/>
            <a:ext cx="3631740" cy="4635534"/>
          </a:xfrm>
          <a:prstGeom prst="rect">
            <a:avLst/>
          </a:prstGeom>
          <a:solidFill>
            <a:srgbClr val="FF5050">
              <a:alpha val="20000"/>
            </a:srgbClr>
          </a:solidFill>
          <a:ln>
            <a:solidFill>
              <a:srgbClr val="FF5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it-IT" sz="2000" dirty="0"/>
              <a:t>I MMG riuniti in forme associative avanzate, che ricomprendono le cooperative: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it-IT" sz="1800" dirty="0"/>
              <a:t>sono circa 2.089 su 5.304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it-IT" sz="1800" dirty="0"/>
              <a:t>stima dei fragili da gestire con CS cooperative: 217.000 pazienti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it-IT" sz="2000" dirty="0"/>
              <a:t>Le COT delle ASST: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it-IT" sz="1800" dirty="0"/>
              <a:t>sono avviate ma non dispongono di un centro servizi. L’operatività è differita alla piena funzionalità di SGDT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it-IT" sz="1800" dirty="0"/>
              <a:t>stima dei fragili da gestire per le COT: 334.000 pazienti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it-IT" sz="1800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it-IT" sz="2000" dirty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388656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F0C050-3EBF-5351-E4CE-374C24EFE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427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474479" y="1096414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B245DCE-BCC1-C0C9-1A31-348A831A1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 aggiunga in questi giorni l’indisponibilità del governo ad adottare con decreto legge la riforma della medicina generale, in particolare la presenza nelle 1.715 case di comunità inaugurate al 31/12/2025 di cui solo 66 dichiaravano il servizio h/12 di MMG . . . Primo passo verso la attuazione dei programmi di PRESA IN CARICO.</a:t>
            </a:r>
          </a:p>
        </p:txBody>
      </p:sp>
    </p:spTree>
    <p:extLst>
      <p:ext uri="{BB962C8B-B14F-4D97-AF65-F5344CB8AC3E}">
        <p14:creationId xmlns:p14="http://schemas.microsoft.com/office/powerpoint/2010/main" val="1244748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34905C-7C3E-B48D-3026-D54559A85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8AEBA90-2CE3-69F0-30D7-D721D289A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PRESA IN CARICO DEL CRONICO IN REGIME DI MONOPOLIO AL MMG resta un progetto con tante incognite . . . Noi Lombardi siamo riusciti a realizzare una sanità PER ACUTI di eccellenza con la formula della LIBERTA’ DI CURA e della CONCORRENZA PUBBLICO PRIVATO . . . Nella riforma MARONI del 2015 questi principi potevano contribuire a realizzare una sanità di eccellenza anche per i CRONICI : LA PRESA IN CARICO POTEVANO FARLA SIA I MMG SIA LE RSA . . . </a:t>
            </a:r>
          </a:p>
        </p:txBody>
      </p:sp>
    </p:spTree>
    <p:extLst>
      <p:ext uri="{BB962C8B-B14F-4D97-AF65-F5344CB8AC3E}">
        <p14:creationId xmlns:p14="http://schemas.microsoft.com/office/powerpoint/2010/main" val="3344066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5F07F1-44D6-8FF2-A143-0D855E97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060848" cy="4480726"/>
          </a:xfrm>
        </p:spPr>
        <p:txBody>
          <a:bodyPr>
            <a:normAutofit/>
          </a:bodyPr>
          <a:lstStyle/>
          <a:p>
            <a:pPr algn="r"/>
            <a:r>
              <a:rPr lang="it-IT" sz="4100" b="1"/>
              <a:t>Il Fondo Ricostruzione Infrastrutture Sociali Lombardia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9FCBE05-E963-41B2-97FD-8631A61EB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250" y="323519"/>
            <a:ext cx="7217311" cy="6212748"/>
          </a:xfrm>
          <a:custGeom>
            <a:avLst/>
            <a:gdLst>
              <a:gd name="connsiteX0" fmla="*/ 0 w 7217311"/>
              <a:gd name="connsiteY0" fmla="*/ 0 h 6212748"/>
              <a:gd name="connsiteX1" fmla="*/ 1121310 w 7217311"/>
              <a:gd name="connsiteY1" fmla="*/ 0 h 6212748"/>
              <a:gd name="connsiteX2" fmla="*/ 1837014 w 7217311"/>
              <a:gd name="connsiteY2" fmla="*/ 0 h 6212748"/>
              <a:gd name="connsiteX3" fmla="*/ 2893412 w 7217311"/>
              <a:gd name="connsiteY3" fmla="*/ 0 h 6212748"/>
              <a:gd name="connsiteX4" fmla="*/ 3635911 w 7217311"/>
              <a:gd name="connsiteY4" fmla="*/ 0 h 6212748"/>
              <a:gd name="connsiteX5" fmla="*/ 3635913 w 7217311"/>
              <a:gd name="connsiteY5" fmla="*/ 0 h 6212748"/>
              <a:gd name="connsiteX6" fmla="*/ 7217311 w 7217311"/>
              <a:gd name="connsiteY6" fmla="*/ 0 h 6212748"/>
              <a:gd name="connsiteX7" fmla="*/ 7217311 w 7217311"/>
              <a:gd name="connsiteY7" fmla="*/ 2864954 h 6212748"/>
              <a:gd name="connsiteX8" fmla="*/ 3773866 w 7217311"/>
              <a:gd name="connsiteY8" fmla="*/ 6212748 h 6212748"/>
              <a:gd name="connsiteX9" fmla="*/ 2893412 w 7217311"/>
              <a:gd name="connsiteY9" fmla="*/ 6212748 h 6212748"/>
              <a:gd name="connsiteX10" fmla="*/ 2893412 w 7217311"/>
              <a:gd name="connsiteY10" fmla="*/ 6210962 h 6212748"/>
              <a:gd name="connsiteX11" fmla="*/ 1837014 w 7217311"/>
              <a:gd name="connsiteY11" fmla="*/ 6210962 h 6212748"/>
              <a:gd name="connsiteX12" fmla="*/ 1837014 w 7217311"/>
              <a:gd name="connsiteY12" fmla="*/ 6212748 h 6212748"/>
              <a:gd name="connsiteX13" fmla="*/ 0 w 7217311"/>
              <a:gd name="connsiteY13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17311" h="6212748">
                <a:moveTo>
                  <a:pt x="0" y="0"/>
                </a:moveTo>
                <a:lnTo>
                  <a:pt x="1121310" y="0"/>
                </a:lnTo>
                <a:lnTo>
                  <a:pt x="1837014" y="0"/>
                </a:lnTo>
                <a:lnTo>
                  <a:pt x="2893412" y="0"/>
                </a:lnTo>
                <a:lnTo>
                  <a:pt x="3635911" y="0"/>
                </a:lnTo>
                <a:lnTo>
                  <a:pt x="3635913" y="0"/>
                </a:lnTo>
                <a:lnTo>
                  <a:pt x="7217311" y="0"/>
                </a:lnTo>
                <a:lnTo>
                  <a:pt x="7217311" y="2864954"/>
                </a:lnTo>
                <a:lnTo>
                  <a:pt x="3773866" y="6212748"/>
                </a:lnTo>
                <a:lnTo>
                  <a:pt x="2893412" y="6212748"/>
                </a:lnTo>
                <a:lnTo>
                  <a:pt x="2893412" y="6210962"/>
                </a:lnTo>
                <a:lnTo>
                  <a:pt x="1837014" y="6210962"/>
                </a:lnTo>
                <a:lnTo>
                  <a:pt x="1837014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233ACE-F3A1-4543-B9F4-425DDA579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8E0A6214-F568-45B6-AB70-5D5E513BC2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891678"/>
              </p:ext>
            </p:extLst>
          </p:nvPr>
        </p:nvGraphicFramePr>
        <p:xfrm>
          <a:off x="5101143" y="1008993"/>
          <a:ext cx="5077071" cy="4760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7436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5F07F1-44D6-8FF2-A143-0D855E97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8"/>
            <a:ext cx="10515600" cy="1325563"/>
          </a:xfrm>
        </p:spPr>
        <p:txBody>
          <a:bodyPr/>
          <a:lstStyle/>
          <a:p>
            <a:r>
              <a:rPr lang="it-IT" b="1" dirty="0"/>
              <a:t>RSA per il monitoraggio dei fragili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DC794B-8AF9-0F60-974D-E5D2A00B8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014"/>
            <a:ext cx="10515600" cy="4419971"/>
          </a:xfr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it-IT" sz="2000" dirty="0"/>
              <a:t>I </a:t>
            </a:r>
            <a:r>
              <a:rPr lang="it-IT" sz="2000" b="1" dirty="0"/>
              <a:t>cronici anziani iper-consumatori </a:t>
            </a:r>
            <a:r>
              <a:rPr lang="it-IT" sz="2000" dirty="0"/>
              <a:t>sono circa </a:t>
            </a:r>
            <a:r>
              <a:rPr lang="it-IT" sz="2000" b="1" dirty="0"/>
              <a:t>550.000</a:t>
            </a:r>
            <a:r>
              <a:rPr lang="it-IT" sz="2000" dirty="0"/>
              <a:t>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it-IT" sz="2000" dirty="0"/>
              <a:t>Il loro </a:t>
            </a:r>
            <a:r>
              <a:rPr lang="it-IT" sz="2000" b="1" dirty="0"/>
              <a:t>monitoraggio</a:t>
            </a:r>
            <a:r>
              <a:rPr lang="it-IT" sz="2000" dirty="0"/>
              <a:t> è la vera sfida: ogni volta che si scompensano rischiano di finire in Pronto Soccorso e in astanteria in attesa del ricovero in ospedale per tanto tempo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it-IT" sz="2000" dirty="0"/>
              <a:t>In Lombardia ci sono </a:t>
            </a:r>
            <a:r>
              <a:rPr lang="it-IT" sz="2000" b="1" dirty="0"/>
              <a:t>1509 comuni</a:t>
            </a:r>
            <a:r>
              <a:rPr lang="it-IT" sz="2000" dirty="0"/>
              <a:t> con </a:t>
            </a:r>
            <a:r>
              <a:rPr lang="it-IT" sz="2000" b="1" dirty="0"/>
              <a:t>726 RSA </a:t>
            </a:r>
            <a:r>
              <a:rPr lang="it-IT" sz="2000" dirty="0"/>
              <a:t>(una ogni 2 comuni) e </a:t>
            </a:r>
            <a:r>
              <a:rPr lang="it-IT" sz="2000" b="1" dirty="0"/>
              <a:t>330 CDI </a:t>
            </a:r>
            <a:r>
              <a:rPr lang="it-IT" sz="2000" dirty="0"/>
              <a:t>(spesso gestiti dai comuni). Tali strutture: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it-IT" sz="2000" dirty="0"/>
              <a:t>ospitano oggi (</a:t>
            </a:r>
            <a:r>
              <a:rPr lang="it-IT" sz="2000" dirty="0" err="1"/>
              <a:t>rsa+rsd+cdi+residenzialità</a:t>
            </a:r>
            <a:r>
              <a:rPr lang="it-IT" sz="2000" dirty="0"/>
              <a:t> protetta) </a:t>
            </a:r>
            <a:r>
              <a:rPr lang="it-IT" sz="2000" b="1" dirty="0"/>
              <a:t>150.000</a:t>
            </a:r>
            <a:r>
              <a:rPr lang="it-IT" sz="2000" dirty="0"/>
              <a:t> </a:t>
            </a:r>
            <a:r>
              <a:rPr lang="it-IT" sz="2000" b="1" dirty="0"/>
              <a:t>grandi fragili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it-IT" sz="2000" dirty="0"/>
              <a:t>hanno personale medico, infermieristico, di riabilitazione, di assistenza e pur curando i più fragili fra i fragili, mandano in PS mediamente 2 persone la settimana ogni 100 ricoverati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F563DEB-DE08-0D3D-30B6-99774ACE96DB}"/>
              </a:ext>
            </a:extLst>
          </p:cNvPr>
          <p:cNvSpPr txBox="1">
            <a:spLocks/>
          </p:cNvSpPr>
          <p:nvPr/>
        </p:nvSpPr>
        <p:spPr>
          <a:xfrm>
            <a:off x="683417" y="4343895"/>
            <a:ext cx="3275058" cy="200310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/>
              <a:t>Perché ha senso affidare alle RSA il monitoraggio dei più fragili?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6F3631E-CE63-6D38-6FA7-204986EE40C9}"/>
              </a:ext>
            </a:extLst>
          </p:cNvPr>
          <p:cNvSpPr txBox="1">
            <a:spLocks/>
          </p:cNvSpPr>
          <p:nvPr/>
        </p:nvSpPr>
        <p:spPr>
          <a:xfrm>
            <a:off x="5769958" y="4343895"/>
            <a:ext cx="5969457" cy="2003104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/>
              <a:t>prossimità</a:t>
            </a:r>
          </a:p>
          <a:p>
            <a:r>
              <a:rPr lang="it-IT" sz="2400" dirty="0"/>
              <a:t>personale formato</a:t>
            </a:r>
          </a:p>
          <a:p>
            <a:r>
              <a:rPr lang="it-IT" sz="2400" dirty="0"/>
              <a:t>risorse per la diagnostica</a:t>
            </a:r>
          </a:p>
          <a:p>
            <a:r>
              <a:rPr lang="it-IT" sz="2400" dirty="0"/>
              <a:t>capacità di investimento per la telemedicina </a:t>
            </a:r>
          </a:p>
          <a:p>
            <a:r>
              <a:rPr lang="it-IT" sz="2400" dirty="0"/>
              <a:t>reti di volontariato per l’assistenza e il trasporto</a:t>
            </a: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C2F32F97-58C8-1376-A765-58CADB5D289C}"/>
              </a:ext>
            </a:extLst>
          </p:cNvPr>
          <p:cNvSpPr/>
          <p:nvPr/>
        </p:nvSpPr>
        <p:spPr>
          <a:xfrm>
            <a:off x="4239488" y="4744029"/>
            <a:ext cx="1422400" cy="1220810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punti di forza</a:t>
            </a:r>
          </a:p>
        </p:txBody>
      </p:sp>
    </p:spTree>
    <p:extLst>
      <p:ext uri="{BB962C8B-B14F-4D97-AF65-F5344CB8AC3E}">
        <p14:creationId xmlns:p14="http://schemas.microsoft.com/office/powerpoint/2010/main" val="196409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5F07F1-44D6-8FF2-A143-0D855E97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it-IT" b="1" dirty="0"/>
              <a:t>Cronici e sostenibilità SSR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DC794B-8AF9-0F60-974D-E5D2A00B8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8577"/>
            <a:ext cx="10515600" cy="4419971"/>
          </a:xfr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it-IT" dirty="0"/>
              <a:t>L’aspettativa di vita è aumentata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it-IT" dirty="0"/>
              <a:t>il </a:t>
            </a:r>
            <a:r>
              <a:rPr lang="it-IT" b="1" dirty="0"/>
              <a:t>70%</a:t>
            </a:r>
            <a:r>
              <a:rPr lang="it-IT" dirty="0"/>
              <a:t> dei </a:t>
            </a:r>
            <a:r>
              <a:rPr lang="it-IT" b="1" dirty="0"/>
              <a:t>24 miliardi di euro </a:t>
            </a:r>
            <a:r>
              <a:rPr lang="it-IT" dirty="0"/>
              <a:t>che costa all’anno la salute in Lombardia è destinato ai 3 milioni di lombardi con una o più malattie croniche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it-IT" dirty="0"/>
              <a:t>i </a:t>
            </a:r>
            <a:r>
              <a:rPr lang="it-IT" b="1" dirty="0"/>
              <a:t>cronici anziani lombardi over 75 di livello 1 e 2</a:t>
            </a:r>
            <a:r>
              <a:rPr lang="it-IT" dirty="0"/>
              <a:t> sono circa </a:t>
            </a:r>
            <a:r>
              <a:rPr lang="it-IT" b="1" dirty="0"/>
              <a:t>1.300.000 </a:t>
            </a:r>
            <a:endParaRPr lang="it-IT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it-IT" dirty="0"/>
              <a:t>Per garantire la sostenibilità del SSR è necessario modificare il sistema di offerta e governare la domanda di servizi espressa dai cronici, </a:t>
            </a:r>
            <a:r>
              <a:rPr lang="it-IT" dirty="0">
                <a:solidFill>
                  <a:srgbClr val="FF0000"/>
                </a:solidFill>
              </a:rPr>
              <a:t>concentrandosi prioritariamente sugli iper-consumatori (circa </a:t>
            </a:r>
            <a:r>
              <a:rPr lang="it-IT" b="1" dirty="0">
                <a:solidFill>
                  <a:srgbClr val="FF0000"/>
                </a:solidFill>
              </a:rPr>
              <a:t>550.000</a:t>
            </a:r>
            <a:r>
              <a:rPr lang="it-IT" dirty="0">
                <a:solidFill>
                  <a:srgbClr val="FF0000"/>
                </a:solidFill>
              </a:rPr>
              <a:t>).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7B37DC8B-445E-ABC8-AB70-B864F310546C}"/>
              </a:ext>
            </a:extLst>
          </p:cNvPr>
          <p:cNvSpPr txBox="1">
            <a:spLocks/>
          </p:cNvSpPr>
          <p:nvPr/>
        </p:nvSpPr>
        <p:spPr>
          <a:xfrm>
            <a:off x="1487055" y="5443986"/>
            <a:ext cx="8996218" cy="100155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3600" dirty="0"/>
              <a:t>Quali sono gli interventi prioritari?</a:t>
            </a:r>
          </a:p>
        </p:txBody>
      </p:sp>
    </p:spTree>
    <p:extLst>
      <p:ext uri="{BB962C8B-B14F-4D97-AF65-F5344CB8AC3E}">
        <p14:creationId xmlns:p14="http://schemas.microsoft.com/office/powerpoint/2010/main" val="3199019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5F07F1-44D6-8FF2-A143-0D855E97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8"/>
            <a:ext cx="10515600" cy="1325563"/>
          </a:xfrm>
        </p:spPr>
        <p:txBody>
          <a:bodyPr/>
          <a:lstStyle/>
          <a:p>
            <a:r>
              <a:rPr lang="it-IT" b="1" dirty="0"/>
              <a:t>RSA per la Presa in Carico </a:t>
            </a:r>
            <a:r>
              <a:rPr lang="it-IT" sz="3600" b="1" dirty="0"/>
              <a:t>(a legislazione vigente)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DC794B-8AF9-0F60-974D-E5D2A00B8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918" y="1177982"/>
            <a:ext cx="5581650" cy="5455228"/>
          </a:xfr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it-IT" sz="1800" dirty="0"/>
              <a:t>La presa in carico in RSA dovrebbe riguardare i </a:t>
            </a:r>
            <a:r>
              <a:rPr lang="it-IT" sz="1800" b="1" dirty="0"/>
              <a:t>550.000</a:t>
            </a:r>
            <a:r>
              <a:rPr lang="it-IT" sz="1800" dirty="0"/>
              <a:t> anziani fragili iper-consumatori (</a:t>
            </a:r>
            <a:r>
              <a:rPr lang="it-IT" sz="1800" b="1" dirty="0"/>
              <a:t>livello 1 e 2</a:t>
            </a:r>
            <a:r>
              <a:rPr lang="it-IT" sz="1800" dirty="0"/>
              <a:t>)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it-IT" sz="1800" dirty="0"/>
              <a:t>L’assistito fragile ha la possibilità di scegliere </a:t>
            </a:r>
            <a:r>
              <a:rPr lang="it-IT" sz="1800" b="1" dirty="0"/>
              <a:t>liberamente </a:t>
            </a:r>
            <a:r>
              <a:rPr lang="it-IT" sz="1800" dirty="0"/>
              <a:t>se tenere il proprio </a:t>
            </a:r>
            <a:r>
              <a:rPr lang="it-IT" sz="1800" b="1" dirty="0"/>
              <a:t>MMG</a:t>
            </a:r>
            <a:r>
              <a:rPr lang="it-IT" sz="1800" dirty="0"/>
              <a:t> oppure il </a:t>
            </a:r>
            <a:r>
              <a:rPr lang="it-IT" sz="1800" b="1" dirty="0"/>
              <a:t>MEDICO della RSA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it-IT" sz="1800" dirty="0"/>
              <a:t>Se sceglie il </a:t>
            </a:r>
            <a:r>
              <a:rPr lang="it-IT" sz="1800" b="1" dirty="0"/>
              <a:t>MEDICO della RSA</a:t>
            </a:r>
            <a:r>
              <a:rPr lang="it-IT" sz="1800" dirty="0"/>
              <a:t>: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it-IT" sz="1800" dirty="0"/>
              <a:t>la RSA diventa </a:t>
            </a:r>
            <a:r>
              <a:rPr lang="it-IT" sz="1800" b="1" dirty="0"/>
              <a:t>soggetto gestore </a:t>
            </a:r>
            <a:r>
              <a:rPr lang="it-IT" sz="1800" dirty="0"/>
              <a:t>dell’assistito: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it-IT" sz="1800" dirty="0"/>
              <a:t>La RSA diventa il </a:t>
            </a:r>
            <a:r>
              <a:rPr lang="it-IT" sz="1800" b="1" dirty="0"/>
              <a:t>medico di base </a:t>
            </a:r>
            <a:r>
              <a:rPr lang="it-IT" sz="1800" dirty="0"/>
              <a:t>dell’assistito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it-IT" sz="1800" dirty="0"/>
              <a:t>La RSA redige il </a:t>
            </a:r>
            <a:r>
              <a:rPr lang="it-IT" sz="1800" b="1" dirty="0"/>
              <a:t>PAI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it-IT" sz="1800" dirty="0"/>
              <a:t>la RSA gestisce il percorso di presa in carico con le attività di case management attraverso il proprio Centro Servizi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it-IT" sz="1800" dirty="0"/>
              <a:t>la RSA percepisce per ciascun paziente: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it-IT" sz="1600" dirty="0"/>
              <a:t>la </a:t>
            </a:r>
            <a:r>
              <a:rPr lang="it-IT" sz="1600" b="1" dirty="0"/>
              <a:t>quota assistito </a:t>
            </a:r>
            <a:r>
              <a:rPr lang="it-IT" sz="1600" dirty="0"/>
              <a:t>(ex MMG) (90 euro/anno)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it-IT" sz="1600" dirty="0"/>
              <a:t>la </a:t>
            </a:r>
            <a:r>
              <a:rPr lang="it-IT" sz="1600" b="1" dirty="0"/>
              <a:t>quota</a:t>
            </a:r>
            <a:r>
              <a:rPr lang="it-IT" sz="1600" dirty="0"/>
              <a:t> </a:t>
            </a:r>
            <a:r>
              <a:rPr lang="it-IT" sz="1600" b="1" dirty="0"/>
              <a:t>presa in carico </a:t>
            </a:r>
            <a:r>
              <a:rPr lang="it-IT" sz="1600" dirty="0"/>
              <a:t>che comprende</a:t>
            </a:r>
            <a:r>
              <a:rPr lang="it-IT" sz="1600" b="1" dirty="0"/>
              <a:t>:</a:t>
            </a:r>
          </a:p>
          <a:p>
            <a:pPr lvl="2">
              <a:lnSpc>
                <a:spcPct val="114000"/>
              </a:lnSpc>
              <a:spcBef>
                <a:spcPts val="0"/>
              </a:spcBef>
            </a:pPr>
            <a:r>
              <a:rPr lang="it-IT" sz="1500" dirty="0"/>
              <a:t>la </a:t>
            </a:r>
            <a:r>
              <a:rPr lang="it-IT" sz="1500" b="1" dirty="0"/>
              <a:t>quota PAI </a:t>
            </a:r>
            <a:r>
              <a:rPr lang="it-IT" sz="1500" dirty="0"/>
              <a:t>(15 euro/anno)</a:t>
            </a:r>
          </a:p>
          <a:p>
            <a:pPr lvl="2">
              <a:lnSpc>
                <a:spcPct val="114000"/>
              </a:lnSpc>
              <a:spcBef>
                <a:spcPts val="0"/>
              </a:spcBef>
            </a:pPr>
            <a:r>
              <a:rPr lang="it-IT" sz="1500" dirty="0"/>
              <a:t>la </a:t>
            </a:r>
            <a:r>
              <a:rPr lang="it-IT" sz="1500" b="1" dirty="0"/>
              <a:t>quota centro servizi </a:t>
            </a:r>
            <a:r>
              <a:rPr lang="it-IT" sz="1500" dirty="0"/>
              <a:t>(35 euro/anno per livello 1; 30 euro/anno livello 2)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it-IT" sz="1100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it-IT" sz="1800" dirty="0"/>
              <a:t>Arruolando tutti i pazienti stimati, il numero medio di assistiti per RSA sarebbe di circa </a:t>
            </a:r>
            <a:r>
              <a:rPr lang="it-IT" sz="1800" b="1" dirty="0"/>
              <a:t>750</a:t>
            </a:r>
            <a:r>
              <a:rPr lang="it-IT" sz="1800" dirty="0"/>
              <a:t> pazienti, liberando circa </a:t>
            </a:r>
            <a:r>
              <a:rPr lang="it-IT" sz="1800" b="1" dirty="0"/>
              <a:t>100</a:t>
            </a:r>
            <a:r>
              <a:rPr lang="it-IT" sz="1800" dirty="0"/>
              <a:t> scelte per MMG.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it-IT" sz="1800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it-IT" sz="1800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D4D622A9-F2BA-ABF0-DB25-DEFF07AE7CDF}"/>
              </a:ext>
            </a:extLst>
          </p:cNvPr>
          <p:cNvSpPr txBox="1">
            <a:spLocks/>
          </p:cNvSpPr>
          <p:nvPr/>
        </p:nvSpPr>
        <p:spPr>
          <a:xfrm>
            <a:off x="6419850" y="1161957"/>
            <a:ext cx="5477452" cy="364095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/>
              <a:t>BENEFICI PER L’UTENZA</a:t>
            </a:r>
          </a:p>
          <a:p>
            <a:r>
              <a:rPr lang="it-IT" sz="2400" dirty="0"/>
              <a:t>Elevata qualità dell’assistenza</a:t>
            </a:r>
          </a:p>
          <a:p>
            <a:r>
              <a:rPr lang="it-IT" sz="2400" dirty="0"/>
              <a:t>Garanzia della continuità di cura </a:t>
            </a:r>
          </a:p>
          <a:p>
            <a:r>
              <a:rPr lang="it-IT" sz="2400" dirty="0"/>
              <a:t>Capillarità e prossimità dell’offerta</a:t>
            </a:r>
          </a:p>
          <a:p>
            <a:pPr marL="0" indent="0">
              <a:buNone/>
            </a:pPr>
            <a:r>
              <a:rPr lang="it-IT" sz="2400" dirty="0"/>
              <a:t>BENEFICI PER IL SISTEMA</a:t>
            </a:r>
          </a:p>
          <a:p>
            <a:r>
              <a:rPr lang="it-IT" sz="2400" dirty="0"/>
              <a:t>Intervento </a:t>
            </a:r>
            <a:r>
              <a:rPr lang="it-IT" sz="2400" dirty="0" err="1"/>
              <a:t>isorisorse</a:t>
            </a:r>
            <a:endParaRPr lang="it-IT" sz="2400" dirty="0"/>
          </a:p>
          <a:p>
            <a:r>
              <a:rPr lang="it-IT" sz="2400" dirty="0"/>
              <a:t>Riduzione della pressione sui MMG </a:t>
            </a:r>
          </a:p>
          <a:p>
            <a:r>
              <a:rPr lang="it-IT" sz="2400" dirty="0"/>
              <a:t>Riduzione cittadini scoperti da MMG</a:t>
            </a:r>
          </a:p>
          <a:p>
            <a:r>
              <a:rPr lang="it-IT" sz="2400" dirty="0"/>
              <a:t>Semplificazione dei percorsi di dimissione protetta da ospedale</a:t>
            </a:r>
          </a:p>
          <a:p>
            <a:r>
              <a:rPr lang="it-IT" sz="2400" dirty="0"/>
              <a:t>A carico del privato accreditato:</a:t>
            </a:r>
          </a:p>
          <a:p>
            <a:pPr lvl="1"/>
            <a:r>
              <a:rPr lang="it-IT" sz="2000" dirty="0"/>
              <a:t>integrazione minima di personale e formazione </a:t>
            </a:r>
          </a:p>
          <a:p>
            <a:pPr lvl="1"/>
            <a:r>
              <a:rPr lang="it-IT" sz="2000" dirty="0"/>
              <a:t>investimenti per gli studi e la telemedicina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4D0975A2-AB7E-CD41-C277-AFF6A3470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062705"/>
              </p:ext>
            </p:extLst>
          </p:nvPr>
        </p:nvGraphicFramePr>
        <p:xfrm>
          <a:off x="6419850" y="4921258"/>
          <a:ext cx="5477450" cy="1771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490">
                  <a:extLst>
                    <a:ext uri="{9D8B030D-6E8A-4147-A177-3AD203B41FA5}">
                      <a16:colId xmlns:a16="http://schemas.microsoft.com/office/drawing/2014/main" val="2860284710"/>
                    </a:ext>
                  </a:extLst>
                </a:gridCol>
                <a:gridCol w="815860">
                  <a:extLst>
                    <a:ext uri="{9D8B030D-6E8A-4147-A177-3AD203B41FA5}">
                      <a16:colId xmlns:a16="http://schemas.microsoft.com/office/drawing/2014/main" val="1780773284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val="4113243705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492663759"/>
                    </a:ext>
                  </a:extLst>
                </a:gridCol>
                <a:gridCol w="1312427">
                  <a:extLst>
                    <a:ext uri="{9D8B030D-6E8A-4147-A177-3AD203B41FA5}">
                      <a16:colId xmlns:a16="http://schemas.microsoft.com/office/drawing/2014/main" val="911373548"/>
                    </a:ext>
                  </a:extLst>
                </a:gridCol>
              </a:tblGrid>
              <a:tr h="346795">
                <a:tc>
                  <a:txBody>
                    <a:bodyPr/>
                    <a:lstStyle/>
                    <a:p>
                      <a:r>
                        <a:rPr lang="it-IT" sz="1400" dirty="0"/>
                        <a:t>Livello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Quota assistito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Quota </a:t>
                      </a:r>
                    </a:p>
                    <a:p>
                      <a:r>
                        <a:rPr lang="it-IT" sz="1400" dirty="0"/>
                        <a:t>presa in carico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Stima N pazienti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Costo presa </a:t>
                      </a:r>
                      <a:r>
                        <a:rPr lang="it-IT" sz="1400"/>
                        <a:t>in carico RSA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36225"/>
                  </a:ext>
                </a:extLst>
              </a:tr>
              <a:tr h="346795">
                <a:tc>
                  <a:txBody>
                    <a:bodyPr/>
                    <a:lstStyle/>
                    <a:p>
                      <a:r>
                        <a:rPr lang="it-IT" sz="1400" dirty="0"/>
                        <a:t>LIVELLO 1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90 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50 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81.354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11.389.560 €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44122157"/>
                  </a:ext>
                </a:extLst>
              </a:tr>
              <a:tr h="3467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LIVELLO 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30 euro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45 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468.646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63.267.210 €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50691450"/>
                  </a:ext>
                </a:extLst>
              </a:tr>
              <a:tr h="346795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TOTALE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74.656.770 €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57810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807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16" y="240343"/>
            <a:ext cx="6900672" cy="637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79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54414-2212-B718-BD6F-DC63B8A51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E162AA1-EC76-5650-3F8D-59EA12F90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9" y="0"/>
            <a:ext cx="10327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82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5F07F1-44D6-8FF2-A143-0D855E97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670"/>
            <a:ext cx="10515600" cy="1325563"/>
          </a:xfrm>
        </p:spPr>
        <p:txBody>
          <a:bodyPr/>
          <a:lstStyle/>
          <a:p>
            <a:r>
              <a:rPr lang="it-IT" b="1" dirty="0"/>
              <a:t>Modificare l’ingaggio dell’assistito cronico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DC794B-8AF9-0F60-974D-E5D2A00B8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19322"/>
            <a:ext cx="5257800" cy="964390"/>
          </a:xfrm>
          <a:solidFill>
            <a:srgbClr val="FF5050">
              <a:alpha val="20000"/>
            </a:srgbClr>
          </a:solidFill>
          <a:ln>
            <a:solidFill>
              <a:srgbClr val="FF5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L’INGAGGIO dell’assistito con il proprio MEDICO di fiducia OGGI è: 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97E40A3A-4BBE-E4DC-9392-F3B92C040FEB}"/>
              </a:ext>
            </a:extLst>
          </p:cNvPr>
          <p:cNvSpPr txBox="1">
            <a:spLocks/>
          </p:cNvSpPr>
          <p:nvPr/>
        </p:nvSpPr>
        <p:spPr>
          <a:xfrm>
            <a:off x="847848" y="3295689"/>
            <a:ext cx="5257800" cy="872073"/>
          </a:xfrm>
          <a:prstGeom prst="rect">
            <a:avLst/>
          </a:prstGeom>
          <a:solidFill>
            <a:srgbClr val="FF5050">
              <a:alpha val="20000"/>
            </a:srgbClr>
          </a:solidFill>
          <a:ln>
            <a:solidFill>
              <a:srgbClr val="FF5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Quando sono MALATO vado dal dottore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7DA8B877-E81F-CC5C-6EBD-B36CD77F20E5}"/>
              </a:ext>
            </a:extLst>
          </p:cNvPr>
          <p:cNvSpPr txBox="1">
            <a:spLocks/>
          </p:cNvSpPr>
          <p:nvPr/>
        </p:nvSpPr>
        <p:spPr>
          <a:xfrm>
            <a:off x="847848" y="4848447"/>
            <a:ext cx="5257799" cy="1325562"/>
          </a:xfrm>
          <a:prstGeom prst="rect">
            <a:avLst/>
          </a:prstGeom>
          <a:solidFill>
            <a:srgbClr val="FF5050">
              <a:alpha val="20000"/>
            </a:srgbClr>
          </a:solidFill>
          <a:ln>
            <a:solidFill>
              <a:srgbClr val="FF5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Se non monitorato, il CRONICO va dal dottore quando si SCOMPENSA e arriva dritto in OSPEDALE. </a:t>
            </a: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208245B1-E1D2-B9F2-DB97-05F2216E2B3D}"/>
              </a:ext>
            </a:extLst>
          </p:cNvPr>
          <p:cNvSpPr/>
          <p:nvPr/>
        </p:nvSpPr>
        <p:spPr>
          <a:xfrm>
            <a:off x="3423684" y="2774694"/>
            <a:ext cx="467637" cy="350875"/>
          </a:xfrm>
          <a:prstGeom prst="down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716F56EA-4C6A-65F4-8384-032D68BCDDF4}"/>
              </a:ext>
            </a:extLst>
          </p:cNvPr>
          <p:cNvSpPr/>
          <p:nvPr/>
        </p:nvSpPr>
        <p:spPr>
          <a:xfrm>
            <a:off x="3423684" y="4327452"/>
            <a:ext cx="467637" cy="350875"/>
          </a:xfrm>
          <a:prstGeom prst="down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tella a 32 punte 8">
            <a:extLst>
              <a:ext uri="{FF2B5EF4-FFF2-40B4-BE49-F238E27FC236}">
                <a16:creationId xmlns:a16="http://schemas.microsoft.com/office/drawing/2014/main" id="{F4683020-80FA-7DF7-4D8F-9FC6BF7B4F09}"/>
              </a:ext>
            </a:extLst>
          </p:cNvPr>
          <p:cNvSpPr/>
          <p:nvPr/>
        </p:nvSpPr>
        <p:spPr>
          <a:xfrm>
            <a:off x="6543058" y="1237106"/>
            <a:ext cx="5161808" cy="4745294"/>
          </a:xfrm>
          <a:prstGeom prst="star32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it-IT" sz="2800" dirty="0">
                <a:solidFill>
                  <a:srgbClr val="FF0000"/>
                </a:solidFill>
              </a:rPr>
              <a:t>Il cronico va MONITORATO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800" dirty="0">
                <a:solidFill>
                  <a:srgbClr val="FF0000"/>
                </a:solidFill>
              </a:rPr>
              <a:t>Lo scompenso va PREVENUTO</a:t>
            </a:r>
          </a:p>
        </p:txBody>
      </p:sp>
    </p:spTree>
    <p:extLst>
      <p:ext uri="{BB962C8B-B14F-4D97-AF65-F5344CB8AC3E}">
        <p14:creationId xmlns:p14="http://schemas.microsoft.com/office/powerpoint/2010/main" val="139095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5F07F1-44D6-8FF2-A143-0D855E97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it-IT" sz="3100" b="1"/>
              <a:t>COME AVVERRA’ IL MONITORAGGIO ATTRAVERSO LA PRESA IN CARICO (PIC) ?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4" name="Segnaposto contenuto 2">
            <a:extLst>
              <a:ext uri="{FF2B5EF4-FFF2-40B4-BE49-F238E27FC236}">
                <a16:creationId xmlns:a16="http://schemas.microsoft.com/office/drawing/2014/main" id="{F8962114-86C0-EB16-8BB0-31CA1F6D42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111647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41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5F07F1-44D6-8FF2-A143-0D855E97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670"/>
            <a:ext cx="10515600" cy="1325563"/>
          </a:xfrm>
        </p:spPr>
        <p:txBody>
          <a:bodyPr/>
          <a:lstStyle/>
          <a:p>
            <a:r>
              <a:rPr lang="it-IT" b="1" dirty="0"/>
              <a:t>Il PNRR MISSIONE 6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DC794B-8AF9-0F60-974D-E5D2A00B8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321"/>
            <a:ext cx="10515600" cy="4419971"/>
          </a:xfr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dirty="0"/>
              <a:t>I 15,63 miliardi di euro PNRR sono stati spesi:</a:t>
            </a:r>
          </a:p>
          <a:p>
            <a:r>
              <a:rPr lang="it-IT" sz="3600" dirty="0"/>
              <a:t>per il 40% in </a:t>
            </a:r>
            <a:r>
              <a:rPr lang="it-IT" sz="3600" b="1" dirty="0"/>
              <a:t>edilizia sanitaria </a:t>
            </a:r>
            <a:r>
              <a:rPr lang="it-IT" sz="3600" dirty="0"/>
              <a:t>(</a:t>
            </a:r>
            <a:r>
              <a:rPr lang="it-IT" sz="3600" dirty="0" err="1"/>
              <a:t>CdC</a:t>
            </a:r>
            <a:r>
              <a:rPr lang="it-IT" sz="3600" dirty="0"/>
              <a:t>, </a:t>
            </a:r>
            <a:r>
              <a:rPr lang="it-IT" sz="3600" dirty="0" err="1"/>
              <a:t>OdC</a:t>
            </a:r>
            <a:r>
              <a:rPr lang="it-IT" sz="3600" dirty="0"/>
              <a:t> ecc.) </a:t>
            </a:r>
          </a:p>
          <a:p>
            <a:r>
              <a:rPr lang="it-IT" sz="3600" dirty="0"/>
              <a:t>per il 60% in </a:t>
            </a:r>
            <a:r>
              <a:rPr lang="it-IT" sz="3600" b="1" dirty="0"/>
              <a:t>digitalizzazione</a:t>
            </a:r>
            <a:r>
              <a:rPr lang="it-IT" sz="3600" dirty="0"/>
              <a:t> del sistema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1BCD3098-608C-855E-5D0C-EDF0347FEF85}"/>
              </a:ext>
            </a:extLst>
          </p:cNvPr>
          <p:cNvSpPr txBox="1">
            <a:spLocks/>
          </p:cNvSpPr>
          <p:nvPr/>
        </p:nvSpPr>
        <p:spPr>
          <a:xfrm>
            <a:off x="1128215" y="3778331"/>
            <a:ext cx="9735403" cy="2256421"/>
          </a:xfrm>
          <a:prstGeom prst="rect">
            <a:avLst/>
          </a:prstGeom>
          <a:solidFill>
            <a:srgbClr val="FF5050">
              <a:alpha val="20000"/>
            </a:srgbClr>
          </a:solidFill>
          <a:ln>
            <a:solidFill>
              <a:srgbClr val="FF5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3600" dirty="0"/>
              <a:t>Con questi interventi il legislatore del 2022 ha previsto di creare la </a:t>
            </a:r>
            <a:r>
              <a:rPr lang="it-IT" sz="3600" b="1" dirty="0"/>
              <a:t>RETE di </a:t>
            </a:r>
            <a:r>
              <a:rPr lang="it-IT" sz="3600" b="1" dirty="0" err="1"/>
              <a:t>PROSSIMITA</a:t>
            </a:r>
            <a:r>
              <a:rPr lang="it-IT" sz="3600" dirty="0" err="1"/>
              <a:t>’per</a:t>
            </a:r>
            <a:r>
              <a:rPr lang="it-IT" sz="3600" dirty="0"/>
              <a:t> evitare efficacemente lo scompenso nel paziente cronico e il suo accesso in ospedale</a:t>
            </a:r>
          </a:p>
        </p:txBody>
      </p:sp>
    </p:spTree>
    <p:extLst>
      <p:ext uri="{BB962C8B-B14F-4D97-AF65-F5344CB8AC3E}">
        <p14:creationId xmlns:p14="http://schemas.microsoft.com/office/powerpoint/2010/main" val="2023961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1E28B-3C40-5D51-03C2-7729AEFFD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AE8237-2882-3D75-870C-4ADC1F8C8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791"/>
            <a:ext cx="10515600" cy="1325563"/>
          </a:xfrm>
        </p:spPr>
        <p:txBody>
          <a:bodyPr/>
          <a:lstStyle/>
          <a:p>
            <a:r>
              <a:rPr lang="it-IT" b="1" dirty="0"/>
              <a:t>L’edilizia sanitaria in Lombardia sta rispettando sostanzialmente quanto programmato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FDEFE98D-219B-BEEB-4016-000E19271F4E}"/>
              </a:ext>
            </a:extLst>
          </p:cNvPr>
          <p:cNvSpPr txBox="1">
            <a:spLocks/>
          </p:cNvSpPr>
          <p:nvPr/>
        </p:nvSpPr>
        <p:spPr>
          <a:xfrm>
            <a:off x="838200" y="1816739"/>
            <a:ext cx="10515600" cy="2680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it-IT" b="1" dirty="0"/>
              <a:t>La digitalizzazione presenta diverse criticità, tuttavia compatibili con la complessità di un sistema che potenzialmente dovrebbe gestire il quotidiano di almeno 3 milioni di individui . . . 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9D1F9B7B-F2F6-4F38-940C-81739F68A033}"/>
              </a:ext>
            </a:extLst>
          </p:cNvPr>
          <p:cNvSpPr txBox="1">
            <a:spLocks/>
          </p:cNvSpPr>
          <p:nvPr/>
        </p:nvSpPr>
        <p:spPr>
          <a:xfrm>
            <a:off x="838200" y="49246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/>
              <a:t>Ma allora quali sono i nodi critici e come </a:t>
            </a:r>
            <a:r>
              <a:rPr lang="it-IT" b="1" dirty="0" err="1"/>
              <a:t>affrontrali</a:t>
            </a:r>
            <a:r>
              <a:rPr lang="it-IT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372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82F42-ED39-6A40-34E2-C057BD796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045A2-7F88-1B74-BEA2-2E7D81A2F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6" y="129671"/>
            <a:ext cx="11787112" cy="1167502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1)  RECLUTAMENTO DEL PERSONALE E FINANZIAMENTO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CFBEC6-718C-334C-EE4E-623D845CA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014"/>
            <a:ext cx="10515600" cy="4419971"/>
          </a:xfr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it-IT" sz="2400" dirty="0"/>
              <a:t>La stima del fabbisogno secondo la ricetta AGENAS (DM 77 – DGR 7592/2022) prevede A REGIME </a:t>
            </a:r>
            <a:r>
              <a:rPr lang="it-IT" sz="2400" b="1" dirty="0"/>
              <a:t>+ 12.650</a:t>
            </a:r>
            <a:r>
              <a:rPr lang="it-IT" sz="2400" dirty="0"/>
              <a:t> unità di personale </a:t>
            </a:r>
          </a:p>
          <a:p>
            <a:pPr>
              <a:spcBef>
                <a:spcPts val="0"/>
              </a:spcBef>
            </a:pPr>
            <a:r>
              <a:rPr lang="it-IT" sz="2400" dirty="0"/>
              <a:t>è come se in Lombardia si dovessero creare </a:t>
            </a:r>
            <a:r>
              <a:rPr lang="it-IT" sz="2400" b="1" dirty="0"/>
              <a:t>3 ASST in più </a:t>
            </a:r>
            <a:r>
              <a:rPr lang="it-IT" sz="2400" dirty="0"/>
              <a:t>oltre alle 27 attuali (+10%)</a:t>
            </a:r>
          </a:p>
          <a:p>
            <a:pPr>
              <a:spcBef>
                <a:spcPts val="0"/>
              </a:spcBef>
            </a:pPr>
            <a:r>
              <a:rPr lang="it-IT" sz="2400" dirty="0"/>
              <a:t>in ogni caso, gli sforzi per l’arruolamento di MMG, medici specialisti e infermieri stanno risultando spesso difficoltosi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D7348335-6B80-3911-C974-25625F34E2F5}"/>
              </a:ext>
            </a:extLst>
          </p:cNvPr>
          <p:cNvSpPr txBox="1">
            <a:spLocks/>
          </p:cNvSpPr>
          <p:nvPr/>
        </p:nvSpPr>
        <p:spPr>
          <a:xfrm>
            <a:off x="7670519" y="3650671"/>
            <a:ext cx="4152097" cy="2921549"/>
          </a:xfrm>
          <a:prstGeom prst="rect">
            <a:avLst/>
          </a:prstGeom>
          <a:solidFill>
            <a:srgbClr val="FF5050">
              <a:alpha val="20000"/>
            </a:srgbClr>
          </a:solidFill>
          <a:ln>
            <a:solidFill>
              <a:srgbClr val="FF5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b="1" dirty="0"/>
              <a:t>Dove trovare </a:t>
            </a:r>
            <a:r>
              <a:rPr lang="it-IT" sz="3600" dirty="0"/>
              <a:t>il personale? </a:t>
            </a:r>
          </a:p>
          <a:p>
            <a:r>
              <a:rPr lang="it-IT" sz="3600" b="1" dirty="0"/>
              <a:t>Come finanziare </a:t>
            </a:r>
            <a:r>
              <a:rPr lang="it-IT" sz="3600" dirty="0"/>
              <a:t>l’aumento?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AA2DDA3E-5B37-CD6D-D95B-BB20AD6E6115}"/>
              </a:ext>
            </a:extLst>
          </p:cNvPr>
          <p:cNvGraphicFramePr>
            <a:graphicFrameLocks noGrp="1"/>
          </p:cNvGraphicFramePr>
          <p:nvPr/>
        </p:nvGraphicFramePr>
        <p:xfrm>
          <a:off x="259951" y="3650672"/>
          <a:ext cx="6868320" cy="2921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5752">
                  <a:extLst>
                    <a:ext uri="{9D8B030D-6E8A-4147-A177-3AD203B41FA5}">
                      <a16:colId xmlns:a16="http://schemas.microsoft.com/office/drawing/2014/main" val="2713392383"/>
                    </a:ext>
                  </a:extLst>
                </a:gridCol>
                <a:gridCol w="1064525">
                  <a:extLst>
                    <a:ext uri="{9D8B030D-6E8A-4147-A177-3AD203B41FA5}">
                      <a16:colId xmlns:a16="http://schemas.microsoft.com/office/drawing/2014/main" val="2335689787"/>
                    </a:ext>
                  </a:extLst>
                </a:gridCol>
                <a:gridCol w="996287">
                  <a:extLst>
                    <a:ext uri="{9D8B030D-6E8A-4147-A177-3AD203B41FA5}">
                      <a16:colId xmlns:a16="http://schemas.microsoft.com/office/drawing/2014/main" val="1686861760"/>
                    </a:ext>
                  </a:extLst>
                </a:gridCol>
                <a:gridCol w="2101756">
                  <a:extLst>
                    <a:ext uri="{9D8B030D-6E8A-4147-A177-3AD203B41FA5}">
                      <a16:colId xmlns:a16="http://schemas.microsoft.com/office/drawing/2014/main" val="1044861866"/>
                    </a:ext>
                  </a:extLst>
                </a:gridCol>
              </a:tblGrid>
              <a:tr h="475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CAPITOLO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ATTUALE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AGENAS IN LOMBARDIA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+ PERSONALE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5702571"/>
                  </a:ext>
                </a:extLst>
              </a:tr>
              <a:tr h="232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DISTRETTI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500 DIR CAPOSALA AMMINISTR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234844"/>
                  </a:ext>
                </a:extLst>
              </a:tr>
              <a:tr h="232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CASA DI COMUNITA’ HUB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1800 M E INF AS OSS AM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8585065"/>
                  </a:ext>
                </a:extLst>
              </a:tr>
              <a:tr h="232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CASA DI COMUNITA’ SPOKE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1000 INF E AMMIN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2102987"/>
                  </a:ext>
                </a:extLst>
              </a:tr>
              <a:tr h="232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INFERMIERE DI FAMIGLIA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3500 INF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0296977"/>
                  </a:ext>
                </a:extLst>
              </a:tr>
              <a:tr h="180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UNITA’ CONTINUITA’ ASSISTENZIALE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200 (1M+1INF)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2328412"/>
                  </a:ext>
                </a:extLst>
              </a:tr>
              <a:tr h="232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COT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700 INF AS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3482807"/>
                  </a:ext>
                </a:extLst>
              </a:tr>
              <a:tr h="232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OSPEDALE DI COMUNITA’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3400 MED INF OSS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9988062"/>
                  </a:ext>
                </a:extLst>
              </a:tr>
              <a:tr h="232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116117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300 INF AMMINISTR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1183289"/>
                  </a:ext>
                </a:extLst>
              </a:tr>
              <a:tr h="232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CONSULTORI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250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1250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3599075"/>
                  </a:ext>
                </a:extLst>
              </a:tr>
              <a:tr h="84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DIPARTIMENTO DI PREVENZIONE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4542800"/>
                  </a:ext>
                </a:extLst>
              </a:tr>
              <a:tr h="232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TELEMEDICINA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8043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968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5F07F1-44D6-8FF2-A143-0D855E97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670"/>
            <a:ext cx="10515600" cy="1325563"/>
          </a:xfrm>
        </p:spPr>
        <p:txBody>
          <a:bodyPr/>
          <a:lstStyle/>
          <a:p>
            <a:r>
              <a:rPr lang="it-IT" b="1" dirty="0"/>
              <a:t>CDC ODC COT scatole vuote</a:t>
            </a:r>
          </a:p>
        </p:txBody>
      </p:sp>
      <p:pic>
        <p:nvPicPr>
          <p:cNvPr id="8" name="Immagine 7" descr="Immagine che contiene testo, Carattere, schermata, bianco&#10;&#10;Descrizione generata automaticamente">
            <a:extLst>
              <a:ext uri="{FF2B5EF4-FFF2-40B4-BE49-F238E27FC236}">
                <a16:creationId xmlns:a16="http://schemas.microsoft.com/office/drawing/2014/main" id="{9C208F2C-4E36-D1A5-1715-B40C59219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16" y="1321044"/>
            <a:ext cx="2886075" cy="1238250"/>
          </a:xfrm>
          <a:prstGeom prst="rect">
            <a:avLst/>
          </a:prstGeom>
        </p:spPr>
      </p:pic>
      <p:pic>
        <p:nvPicPr>
          <p:cNvPr id="10" name="Immagine 9" descr="Immagine che contiene testo, Carattere, schermata, informazione&#10;&#10;Descrizione generata automaticamente">
            <a:extLst>
              <a:ext uri="{FF2B5EF4-FFF2-40B4-BE49-F238E27FC236}">
                <a16:creationId xmlns:a16="http://schemas.microsoft.com/office/drawing/2014/main" id="{F921819E-C5EF-11B7-9528-4DA3C8B1E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6917">
            <a:off x="2826435" y="1847820"/>
            <a:ext cx="3962400" cy="733425"/>
          </a:xfrm>
          <a:prstGeom prst="rect">
            <a:avLst/>
          </a:prstGeom>
        </p:spPr>
      </p:pic>
      <p:pic>
        <p:nvPicPr>
          <p:cNvPr id="5" name="Immagine 4" descr="Immagine che contiene testo, Prodotto di carta, schermata, carta&#10;&#10;Descrizione generata automaticamente">
            <a:extLst>
              <a:ext uri="{FF2B5EF4-FFF2-40B4-BE49-F238E27FC236}">
                <a16:creationId xmlns:a16="http://schemas.microsoft.com/office/drawing/2014/main" id="{E78D6404-3D26-96AF-2F6F-40086CE0C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945" y="2297579"/>
            <a:ext cx="3448050" cy="3409950"/>
          </a:xfrm>
          <a:prstGeom prst="rect">
            <a:avLst/>
          </a:prstGeom>
        </p:spPr>
      </p:pic>
      <p:pic>
        <p:nvPicPr>
          <p:cNvPr id="7" name="Immagine 6" descr="Immagine che contiene testo, vestiti, uomo, persona&#10;&#10;Descrizione generata automaticamente">
            <a:extLst>
              <a:ext uri="{FF2B5EF4-FFF2-40B4-BE49-F238E27FC236}">
                <a16:creationId xmlns:a16="http://schemas.microsoft.com/office/drawing/2014/main" id="{25E25179-5CA8-9C38-024F-5B02E37A8E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60" y="888970"/>
            <a:ext cx="4276725" cy="2952750"/>
          </a:xfrm>
          <a:prstGeom prst="rect">
            <a:avLst/>
          </a:prstGeom>
        </p:spPr>
      </p:pic>
      <p:pic>
        <p:nvPicPr>
          <p:cNvPr id="11" name="Immagine 10" descr="Immagine che contiene testo, finestra, schermata, proprietà&#10;&#10;Descrizione generata automaticamente">
            <a:extLst>
              <a:ext uri="{FF2B5EF4-FFF2-40B4-BE49-F238E27FC236}">
                <a16:creationId xmlns:a16="http://schemas.microsoft.com/office/drawing/2014/main" id="{FA9F7990-0C66-0AAD-746D-95C7529047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700" y="4143715"/>
            <a:ext cx="5934075" cy="2114550"/>
          </a:xfrm>
          <a:prstGeom prst="rect">
            <a:avLst/>
          </a:prstGeom>
        </p:spPr>
      </p:pic>
      <p:pic>
        <p:nvPicPr>
          <p:cNvPr id="13" name="Immagine 12" descr="Immagine che contiene testo, Carattere, schermata&#10;&#10;Descrizione generata automaticamente">
            <a:extLst>
              <a:ext uri="{FF2B5EF4-FFF2-40B4-BE49-F238E27FC236}">
                <a16:creationId xmlns:a16="http://schemas.microsoft.com/office/drawing/2014/main" id="{7B72E151-DEEA-67A7-2903-045AC90EDE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2847">
            <a:off x="146865" y="4735369"/>
            <a:ext cx="3257550" cy="1876425"/>
          </a:xfrm>
          <a:prstGeom prst="rect">
            <a:avLst/>
          </a:prstGeom>
        </p:spPr>
      </p:pic>
      <p:pic>
        <p:nvPicPr>
          <p:cNvPr id="15" name="Immagine 14" descr="Immagine che contiene testo, Carattere, bianco, schermata&#10;&#10;Descrizione generata automaticamente">
            <a:extLst>
              <a:ext uri="{FF2B5EF4-FFF2-40B4-BE49-F238E27FC236}">
                <a16:creationId xmlns:a16="http://schemas.microsoft.com/office/drawing/2014/main" id="{BFB2A376-E649-940B-AAB0-5DF177EA89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42975">
            <a:off x="7403691" y="2299373"/>
            <a:ext cx="52863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7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5F07F1-44D6-8FF2-A143-0D855E97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670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2) ORGANIZZAZIONE CDC – SPECIFICITA’ TERRITORIALI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D7823124-3C92-D5FC-8FDD-72EB387D6725}"/>
              </a:ext>
            </a:extLst>
          </p:cNvPr>
          <p:cNvSpPr txBox="1">
            <a:spLocks/>
          </p:cNvSpPr>
          <p:nvPr/>
        </p:nvSpPr>
        <p:spPr>
          <a:xfrm>
            <a:off x="626224" y="4543959"/>
            <a:ext cx="10939551" cy="1717615"/>
          </a:xfrm>
          <a:prstGeom prst="rect">
            <a:avLst/>
          </a:prstGeom>
          <a:solidFill>
            <a:srgbClr val="FF5050">
              <a:alpha val="20000"/>
            </a:srgbClr>
          </a:solidFill>
          <a:ln>
            <a:solidFill>
              <a:srgbClr val="FF5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t-IT" sz="3600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7CDC794B-8AF9-0F60-974D-E5D2A00B8E04}"/>
              </a:ext>
            </a:extLst>
          </p:cNvPr>
          <p:cNvSpPr txBox="1">
            <a:spLocks/>
          </p:cNvSpPr>
          <p:nvPr/>
        </p:nvSpPr>
        <p:spPr>
          <a:xfrm>
            <a:off x="838200" y="1455233"/>
            <a:ext cx="10515600" cy="465526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4000"/>
              </a:lnSpc>
            </a:pPr>
            <a:r>
              <a:rPr lang="it-IT" sz="3200" dirty="0"/>
              <a:t>L’organizzazione sanitaria studiata per le zone urbane difficilmente può essere replicata in </a:t>
            </a:r>
            <a:r>
              <a:rPr lang="it-IT" sz="3200" b="1" dirty="0"/>
              <a:t>montagna</a:t>
            </a:r>
            <a:r>
              <a:rPr lang="it-IT" sz="3200" dirty="0"/>
              <a:t>,</a:t>
            </a:r>
            <a:r>
              <a:rPr lang="it-IT" sz="3200" b="1" dirty="0"/>
              <a:t> </a:t>
            </a:r>
            <a:r>
              <a:rPr lang="it-IT" sz="3200" dirty="0"/>
              <a:t> </a:t>
            </a:r>
            <a:r>
              <a:rPr lang="it-IT" sz="3200" b="1" dirty="0"/>
              <a:t>campagna</a:t>
            </a:r>
            <a:r>
              <a:rPr lang="it-IT" sz="3200" dirty="0"/>
              <a:t> e zone </a:t>
            </a:r>
            <a:r>
              <a:rPr lang="it-IT" sz="3200" b="1" dirty="0"/>
              <a:t>scarsamente popolate</a:t>
            </a:r>
          </a:p>
          <a:p>
            <a:pPr>
              <a:lnSpc>
                <a:spcPct val="124000"/>
              </a:lnSpc>
            </a:pPr>
            <a:r>
              <a:rPr lang="it-IT" sz="3200" dirty="0"/>
              <a:t>Nella programmazione dobbiamo renderci conto che:</a:t>
            </a:r>
          </a:p>
          <a:p>
            <a:pPr lvl="1">
              <a:lnSpc>
                <a:spcPct val="124000"/>
              </a:lnSpc>
            </a:pPr>
            <a:r>
              <a:rPr lang="it-IT" sz="2800" dirty="0"/>
              <a:t>i </a:t>
            </a:r>
            <a:r>
              <a:rPr lang="it-IT" sz="2800" b="1" dirty="0"/>
              <a:t>2/3 dei lombardi </a:t>
            </a:r>
            <a:r>
              <a:rPr lang="it-IT" sz="2800" dirty="0"/>
              <a:t>abitano in </a:t>
            </a:r>
            <a:r>
              <a:rPr lang="it-IT" sz="2800" b="1" dirty="0"/>
              <a:t>1/3 del territorio densamente popolato</a:t>
            </a:r>
          </a:p>
          <a:p>
            <a:pPr lvl="1">
              <a:lnSpc>
                <a:spcPct val="124000"/>
              </a:lnSpc>
            </a:pPr>
            <a:r>
              <a:rPr lang="it-IT" sz="2800" dirty="0"/>
              <a:t>ma </a:t>
            </a:r>
            <a:r>
              <a:rPr lang="it-IT" sz="2800" b="1" dirty="0"/>
              <a:t>1/3 dei lombardi </a:t>
            </a:r>
            <a:r>
              <a:rPr lang="it-IT" sz="2800" dirty="0"/>
              <a:t>è disseminato </a:t>
            </a:r>
            <a:r>
              <a:rPr lang="it-IT" sz="2800" b="1" dirty="0"/>
              <a:t>nei rimanenti 2/3 </a:t>
            </a:r>
            <a:r>
              <a:rPr lang="it-IT" sz="2800" dirty="0"/>
              <a:t>di territorio che non è densamente popolato</a:t>
            </a:r>
          </a:p>
          <a:p>
            <a:pPr marL="0" indent="0">
              <a:lnSpc>
                <a:spcPct val="124000"/>
              </a:lnSpc>
              <a:buFont typeface="Arial" panose="020B0604020202020204" pitchFamily="34" charset="0"/>
              <a:buNone/>
            </a:pPr>
            <a:r>
              <a:rPr lang="it-IT" sz="3200" dirty="0"/>
              <a:t>Ad esempio: una casa della comunità a Rho, ha una qualche possibilità di dare servizio a un cittadino di Pero . . . Ma la casa della comunità di Bormio ha la possibilità di dare servizio a un cittadino di Grosio?                         </a:t>
            </a:r>
          </a:p>
          <a:p>
            <a:pPr marL="0" indent="0">
              <a:lnSpc>
                <a:spcPct val="124000"/>
              </a:lnSpc>
              <a:buFont typeface="Arial" panose="020B0604020202020204" pitchFamily="34" charset="0"/>
              <a:buNone/>
            </a:pPr>
            <a:endParaRPr lang="it-IT" sz="3200" dirty="0"/>
          </a:p>
          <a:p>
            <a:pPr>
              <a:lnSpc>
                <a:spcPct val="124000"/>
              </a:lnSpc>
            </a:pPr>
            <a:endParaRPr lang="it-IT" sz="3200" dirty="0"/>
          </a:p>
          <a:p>
            <a:pPr>
              <a:lnSpc>
                <a:spcPct val="124000"/>
              </a:lnSpc>
            </a:pPr>
            <a:endParaRPr lang="it-IT" sz="3200" dirty="0"/>
          </a:p>
          <a:p>
            <a:endParaRPr lang="it-IT" sz="3200" dirty="0"/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0879192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</TotalTime>
  <Words>2092</Words>
  <Application>Microsoft Office PowerPoint</Application>
  <PresentationFormat>Widescreen</PresentationFormat>
  <Paragraphs>322</Paragraphs>
  <Slides>22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Arial</vt:lpstr>
      <vt:lpstr>avenir-lt-w01_35-light</vt:lpstr>
      <vt:lpstr>Calibri</vt:lpstr>
      <vt:lpstr>Calibri Light</vt:lpstr>
      <vt:lpstr>Tema di Office</vt:lpstr>
      <vt:lpstr>È POSSIBILE LA PRESA IN CARICO DEL CRONICO  IN LOMBARDIA SENZA UN COINVOLGIMENTO  DELLE RSA?  </vt:lpstr>
      <vt:lpstr>Cronici e sostenibilità SSR</vt:lpstr>
      <vt:lpstr>Modificare l’ingaggio dell’assistito cronico</vt:lpstr>
      <vt:lpstr>COME AVVERRA’ IL MONITORAGGIO ATTRAVERSO LA PRESA IN CARICO (PIC) ? </vt:lpstr>
      <vt:lpstr>Il PNRR MISSIONE 6</vt:lpstr>
      <vt:lpstr>L’edilizia sanitaria in Lombardia sta rispettando sostanzialmente quanto programmato</vt:lpstr>
      <vt:lpstr>1)  RECLUTAMENTO DEL PERSONALE E FINANZIAMENTO </vt:lpstr>
      <vt:lpstr>CDC ODC COT scatole vuote</vt:lpstr>
      <vt:lpstr>2) ORGANIZZAZIONE CDC – SPECIFICITA’ TERRITORIALI</vt:lpstr>
      <vt:lpstr>. . . Per una medicina di PROSSIMITA’. .  . </vt:lpstr>
      <vt:lpstr>3) Ospedali di Comunità  tempi di realizzazione e utilizzo . . .</vt:lpstr>
      <vt:lpstr>LE RSA LOMBARDE I POSTI PER I RICOVERI DI COMUNITA’ LI HANNO GIA’ E ANCHE IL PERSONALE</vt:lpstr>
      <vt:lpstr>4) Il reclutamento dei MMG e l’adesione al progetto CDC</vt:lpstr>
      <vt:lpstr>Presentazione standard di PowerPoint</vt:lpstr>
      <vt:lpstr>La Presa In Carico (senza RSA) </vt:lpstr>
      <vt:lpstr>Si aggiunga in questi giorni l’indisponibilità del governo ad adottare con decreto legge la riforma della medicina generale, in particolare la presenza nelle 1.715 case di comunità inaugurate al 31/12/2025 di cui solo 66 dichiaravano il servizio h/12 di MMG . . . Primo passo verso la attuazione dei programmi di PRESA IN CARICO.</vt:lpstr>
      <vt:lpstr>LA PRESA IN CARICO DEL CRONICO IN REGIME DI MONOPOLIO AL MMG resta un progetto con tante incognite . . . Noi Lombardi siamo riusciti a realizzare una sanità PER ACUTI di eccellenza con la formula della LIBERTA’ DI CURA e della CONCORRENZA PUBBLICO PRIVATO . . . Nella riforma MARONI del 2015 questi principi potevano contribuire a realizzare una sanità di eccellenza anche per i CRONICI : LA PRESA IN CARICO POTEVANO FARLA SIA I MMG SIA LE RSA . . . </vt:lpstr>
      <vt:lpstr>Il Fondo Ricostruzione Infrastrutture Sociali Lombardia</vt:lpstr>
      <vt:lpstr>RSA per il monitoraggio dei fragili </vt:lpstr>
      <vt:lpstr>RSA per la Presa in Carico (a legislazione vigente)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PRONTI !</dc:title>
  <dc:creator>Garavaglia Angelo Carlo</dc:creator>
  <cp:lastModifiedBy>angelo carlo garavaglia</cp:lastModifiedBy>
  <cp:revision>58</cp:revision>
  <cp:lastPrinted>2022-12-09T13:50:04Z</cp:lastPrinted>
  <dcterms:created xsi:type="dcterms:W3CDTF">2022-12-05T14:28:44Z</dcterms:created>
  <dcterms:modified xsi:type="dcterms:W3CDTF">2026-06-18T09:58:14Z</dcterms:modified>
</cp:coreProperties>
</file>