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81" r:id="rId2"/>
    <p:sldId id="264" r:id="rId3"/>
    <p:sldId id="256" r:id="rId4"/>
    <p:sldId id="257" r:id="rId5"/>
    <p:sldId id="258" r:id="rId6"/>
    <p:sldId id="272" r:id="rId7"/>
    <p:sldId id="273" r:id="rId8"/>
    <p:sldId id="259" r:id="rId9"/>
    <p:sldId id="260" r:id="rId10"/>
    <p:sldId id="261" r:id="rId11"/>
    <p:sldId id="262" r:id="rId12"/>
    <p:sldId id="263" r:id="rId13"/>
    <p:sldId id="265" r:id="rId14"/>
    <p:sldId id="266" r:id="rId15"/>
    <p:sldId id="270" r:id="rId16"/>
    <p:sldId id="274" r:id="rId17"/>
    <p:sldId id="267" r:id="rId18"/>
    <p:sldId id="268" r:id="rId19"/>
    <p:sldId id="269" r:id="rId20"/>
    <p:sldId id="271" r:id="rId21"/>
    <p:sldId id="275" r:id="rId22"/>
    <p:sldId id="276" r:id="rId23"/>
    <p:sldId id="277" r:id="rId24"/>
    <p:sldId id="278" r:id="rId25"/>
    <p:sldId id="279" r:id="rId26"/>
    <p:sldId id="280" r:id="rId2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CAEA1-8059-4BE5-BC55-115AC2C26E00}" type="datetimeFigureOut">
              <a:rPr lang="it-IT" smtClean="0"/>
              <a:t>22/02/2026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18E4DE-009E-4A5D-9F6A-27356D30C0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0639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18E4DE-009E-4A5D-9F6A-27356D30C018}" type="slidenum">
              <a:rPr lang="it-IT" smtClean="0"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4327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1EE6A-1B4E-212A-6B44-EF47BD129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7ADDA1E8-79A0-EAB8-750F-AC6D7BA1D9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B8F8AC3E-E0DE-314D-4F3D-064D42ADFB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D895D67-4435-B174-CDDB-0583866E3A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18E4DE-009E-4A5D-9F6A-27356D30C018}" type="slidenum">
              <a:rPr lang="it-IT" smtClean="0"/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7193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40D8F9-DDB2-9A0F-33D4-745AB5CB3F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2584B37-7D1C-FC04-7ACD-A03AE2CD6F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B340C63-5542-F526-E4EF-D98EA11F0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1D85B-33A2-4DD5-AE78-ED42F76C9F93}" type="datetimeFigureOut">
              <a:rPr lang="it-IT" smtClean="0"/>
              <a:t>22/02/2026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D9669C-9AAF-73BD-56C5-221A1B437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175E5C5-D732-71B9-3B22-2A220F418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2B3E-C72D-4A69-B2E8-179B7FCFE7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5774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BF3A73-CDFE-FB15-11CA-603B3AA2F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3F80B1A-D8F3-0DA3-B66C-C56ECD0963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31BEB2B-1699-E4AC-7D42-EDDD4FC28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1D85B-33A2-4DD5-AE78-ED42F76C9F93}" type="datetimeFigureOut">
              <a:rPr lang="it-IT" smtClean="0"/>
              <a:t>22/02/2026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A7A1B7F-5548-07B2-FEC8-32CF8DDA4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9A872E-9098-0070-8C54-9622CE5F2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2B3E-C72D-4A69-B2E8-179B7FCFE7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480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C89F651-1AD8-4AF3-1A23-C0CC4765A0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9FFD7CA-1D2D-4D84-4F7C-C8F2711AAA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AF9DF01-1880-8616-84C7-DA7BF3DB5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1D85B-33A2-4DD5-AE78-ED42F76C9F93}" type="datetimeFigureOut">
              <a:rPr lang="it-IT" smtClean="0"/>
              <a:t>22/02/2026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B907382-8C14-C9AD-F8D6-AE7716900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29DF8FE-352E-BE91-2782-DBDB1E4EB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2B3E-C72D-4A69-B2E8-179B7FCFE7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4137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62D297-3DEA-821D-4B3A-8B2D72D2B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8EC89E-8CB7-8D91-7156-B762275EB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A53FD1F-47AA-AA6A-1753-5468CBD26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1D85B-33A2-4DD5-AE78-ED42F76C9F93}" type="datetimeFigureOut">
              <a:rPr lang="it-IT" smtClean="0"/>
              <a:t>22/02/2026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050C0FB-E5D9-B68B-3412-81B389220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B61B9DA-C848-5D36-E98A-F54372180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2B3E-C72D-4A69-B2E8-179B7FCFE7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1036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4AA191-E176-4FC5-CEBA-73EB500D0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357B5BC-544C-783C-1FB2-6864AE1E2F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7E42772-B605-7F7A-B701-6A7A9458B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1D85B-33A2-4DD5-AE78-ED42F76C9F93}" type="datetimeFigureOut">
              <a:rPr lang="it-IT" smtClean="0"/>
              <a:t>22/02/2026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46EFD06-3C48-202B-F07B-6D694E0A5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7F12900-98B1-25BA-A3CE-373077352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2B3E-C72D-4A69-B2E8-179B7FCFE7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2168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BA5E34-1E49-8D15-FE06-B2FF5A439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CE04F33-41C8-D250-5560-AB8D5EEEE8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5FCFBBF-F910-A74D-0F6F-95A9F0EBB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962D5C7-8D7F-FD6D-19F7-EC9D4B06F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1D85B-33A2-4DD5-AE78-ED42F76C9F93}" type="datetimeFigureOut">
              <a:rPr lang="it-IT" smtClean="0"/>
              <a:t>22/02/2026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67CAD50-9AB8-E14C-7568-D4D8D00A8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6BC7320-3168-08B3-AEA0-71198F80D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2B3E-C72D-4A69-B2E8-179B7FCFE7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3776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41EA4B-AC0F-AAAC-57D6-B532070F2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75F9172-D02F-BD4E-24F6-0B0202E1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AE8954F-1B1C-AA44-692F-CACFDA5B79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A5DA35E-3F0F-2E3C-1648-6CCB438AE9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F7D7631-7CF8-4A3D-EE35-EFEEF1EABA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7628BD0-18A0-75D1-4930-740DC523A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1D85B-33A2-4DD5-AE78-ED42F76C9F93}" type="datetimeFigureOut">
              <a:rPr lang="it-IT" smtClean="0"/>
              <a:t>22/02/2026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7196D2B-C6FC-411A-BBFA-7061299AF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EEC838B-F29A-1918-2EE1-DE2691EE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2B3E-C72D-4A69-B2E8-179B7FCFE7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1336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85E48E-CBE3-388A-C769-3E5456FFF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C113B7B-66BC-3487-C024-577AB8A96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1D85B-33A2-4DD5-AE78-ED42F76C9F93}" type="datetimeFigureOut">
              <a:rPr lang="it-IT" smtClean="0"/>
              <a:t>22/02/2026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4B6E892-6B3B-BA99-8F69-EAB4B336C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5A20DCB-B49B-B9B9-D634-FB7A475DD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2B3E-C72D-4A69-B2E8-179B7FCFE7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1833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ABDF090-04E5-7057-0410-E20AAA9BC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1D85B-33A2-4DD5-AE78-ED42F76C9F93}" type="datetimeFigureOut">
              <a:rPr lang="it-IT" smtClean="0"/>
              <a:t>22/02/2026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EE742B6-BA8C-A68D-7453-9EA0C038A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78F2033-8780-6CD8-755C-D75489E2A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2B3E-C72D-4A69-B2E8-179B7FCFE7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3306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CF6361-25D4-7C7F-C7EE-CAE652ABE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32DC35-D2AB-8A5F-510D-B7829C3B8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C23FAFB-A34A-0CCA-2DD4-2684514F35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246E3A9-F0FA-9A92-7939-73307F393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1D85B-33A2-4DD5-AE78-ED42F76C9F93}" type="datetimeFigureOut">
              <a:rPr lang="it-IT" smtClean="0"/>
              <a:t>22/02/2026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4BEE02A-44C0-50F7-7356-0DE21E5C4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941B701-D2AC-EEAC-65B5-6D0578D1A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2B3E-C72D-4A69-B2E8-179B7FCFE7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6147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219EB9-4721-1F49-9B92-E61F60145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8297864-39D7-C082-E80E-92AA8858BF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5B4763A-C080-0E8D-D851-2D10FAC0C7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7B919B9-16C2-5827-381E-3D26AA9E2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1D85B-33A2-4DD5-AE78-ED42F76C9F93}" type="datetimeFigureOut">
              <a:rPr lang="it-IT" smtClean="0"/>
              <a:t>22/02/2026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B6B766F-C8DD-6DCC-36C5-CCBE3533D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975A6AC-359D-1321-6DFC-0C17F5E9B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2B3E-C72D-4A69-B2E8-179B7FCFE7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2135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3140853-2282-AAB7-4967-8FC85648A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A16F8A8-6CB7-BAC9-3140-C416E8BE9E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5C03640-E0C4-B7CC-F5EB-D320C846A6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D1D85B-33A2-4DD5-AE78-ED42F76C9F93}" type="datetimeFigureOut">
              <a:rPr lang="it-IT" smtClean="0"/>
              <a:t>22/02/2026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1BD06E-E30E-984D-6295-DF9AFB0E0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E2B62F7-E14F-06BA-934B-6E6AD7B955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ED2B3E-C72D-4A69-B2E8-179B7FCFE7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2323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garavaglia.a@libero.it" TargetMode="External"/><Relationship Id="rId2" Type="http://schemas.openxmlformats.org/officeDocument/2006/relationships/hyperlink" Target="http://www.azzurroticino.it/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14A58E-D695-5390-3C5B-918616B80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 descr="Immagine che contiene testo, schermata, Carattere, numero&#10;&#10;Il contenuto generato dall'IA potrebbe non essere corretto.">
            <a:extLst>
              <a:ext uri="{FF2B5EF4-FFF2-40B4-BE49-F238E27FC236}">
                <a16:creationId xmlns:a16="http://schemas.microsoft.com/office/drawing/2014/main" id="{4D91BF7B-22EF-1EA2-95D5-6911852279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0"/>
            <a:ext cx="54864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3773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8E783-6F17-7605-5BB8-243F68DAC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16E93A-11C7-6566-7D6B-B77F1232F1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8171" y="1808163"/>
            <a:ext cx="9144000" cy="2176009"/>
          </a:xfrm>
        </p:spPr>
        <p:txBody>
          <a:bodyPr>
            <a:normAutofit/>
          </a:bodyPr>
          <a:lstStyle/>
          <a:p>
            <a:r>
              <a:rPr lang="it-IT" dirty="0"/>
              <a:t>IL WELFARE «LORO» E IL WELFARE NOSTRO</a:t>
            </a:r>
          </a:p>
        </p:txBody>
      </p:sp>
    </p:spTree>
    <p:extLst>
      <p:ext uri="{BB962C8B-B14F-4D97-AF65-F5344CB8AC3E}">
        <p14:creationId xmlns:p14="http://schemas.microsoft.com/office/powerpoint/2010/main" val="450658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D3E368-E83F-2269-DACF-A89BCD1C6B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53A4E2-B2E1-A874-9192-092B42B51D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4643" y="451414"/>
            <a:ext cx="11551533" cy="5677244"/>
          </a:xfrm>
        </p:spPr>
        <p:txBody>
          <a:bodyPr>
            <a:normAutofit fontScale="90000"/>
          </a:bodyPr>
          <a:lstStyle/>
          <a:p>
            <a:r>
              <a:rPr lang="it-IT" sz="4800" dirty="0">
                <a:solidFill>
                  <a:srgbClr val="FF0000"/>
                </a:solidFill>
              </a:rPr>
              <a:t>PER NOI</a:t>
            </a:r>
            <a:r>
              <a:rPr lang="it-IT" sz="4800" dirty="0"/>
              <a:t>, l’allontanamento del minore dalla sua famiglia </a:t>
            </a:r>
            <a:r>
              <a:rPr lang="it-IT" sz="4800" dirty="0">
                <a:solidFill>
                  <a:srgbClr val="FF0000"/>
                </a:solidFill>
              </a:rPr>
              <a:t>è l’eccezione </a:t>
            </a:r>
            <a:r>
              <a:rPr lang="it-IT" sz="4800" dirty="0"/>
              <a:t>dopo il fallimento di progetti di sostegno educativo. Per la maggioranza dei servizi sociali dei piani di zona con la sponda dei tribunali </a:t>
            </a:r>
            <a:r>
              <a:rPr lang="it-IT" sz="4800" dirty="0">
                <a:solidFill>
                  <a:srgbClr val="FF0000"/>
                </a:solidFill>
              </a:rPr>
              <a:t>è la regola </a:t>
            </a:r>
            <a:r>
              <a:rPr lang="it-IT" sz="4800" dirty="0"/>
              <a:t>! IN LOMBARDIA sono </a:t>
            </a:r>
            <a:r>
              <a:rPr lang="it-IT" sz="4800" dirty="0">
                <a:highlight>
                  <a:srgbClr val="FFFF00"/>
                </a:highlight>
              </a:rPr>
              <a:t>accreditate 364 COMUNITA’ EDUCATIVE con 2.200 posti e 56 COMUNITA’ FAMIGLIARI con 280 posti (un giro d’affari di 100 milioni di euro)</a:t>
            </a:r>
          </a:p>
        </p:txBody>
      </p:sp>
    </p:spTree>
    <p:extLst>
      <p:ext uri="{BB962C8B-B14F-4D97-AF65-F5344CB8AC3E}">
        <p14:creationId xmlns:p14="http://schemas.microsoft.com/office/powerpoint/2010/main" val="1011231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DB9289-4B43-81DE-C3EE-B7DE653750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2F6FCB-D329-6431-9AE2-6B556AE4A9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1100" y="320786"/>
            <a:ext cx="11551533" cy="5677244"/>
          </a:xfrm>
        </p:spPr>
        <p:txBody>
          <a:bodyPr>
            <a:normAutofit/>
          </a:bodyPr>
          <a:lstStyle/>
          <a:p>
            <a:r>
              <a:rPr lang="it-IT" sz="4800" dirty="0"/>
              <a:t>Il loro è il classico MONDO AL CONTRARIO : Allontanano il bambino piccolo dalla famiglia, ma organizzano, per esempio i servizi per le dipendenze, con interventi </a:t>
            </a:r>
            <a:r>
              <a:rPr lang="it-IT" sz="4800" dirty="0">
                <a:solidFill>
                  <a:srgbClr val="FF0000"/>
                </a:solidFill>
              </a:rPr>
              <a:t>AMBULATORIALI</a:t>
            </a:r>
            <a:br>
              <a:rPr lang="it-IT" sz="4800" dirty="0"/>
            </a:br>
            <a:r>
              <a:rPr lang="it-IT" sz="4800" dirty="0"/>
              <a:t>quando invece servirebbe favorire l’allontanamento del bambino ormai diventato adulto, con programmi di COMUNITA’. </a:t>
            </a:r>
          </a:p>
        </p:txBody>
      </p:sp>
    </p:spTree>
    <p:extLst>
      <p:ext uri="{BB962C8B-B14F-4D97-AF65-F5344CB8AC3E}">
        <p14:creationId xmlns:p14="http://schemas.microsoft.com/office/powerpoint/2010/main" val="39295395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3D8E3-EAE7-CFDD-409C-AEE4CAD357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718BBA-231A-AFF5-C769-98E9BEF47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3757" y="740229"/>
            <a:ext cx="11551533" cy="4920342"/>
          </a:xfrm>
        </p:spPr>
        <p:txBody>
          <a:bodyPr>
            <a:normAutofit fontScale="90000"/>
          </a:bodyPr>
          <a:lstStyle/>
          <a:p>
            <a:r>
              <a:rPr lang="it-IT" sz="4800" dirty="0"/>
              <a:t>Il mondo dei SERT è completamente colonizzato culturalmente dai </a:t>
            </a:r>
            <a:r>
              <a:rPr lang="it-IT" sz="4800" dirty="0" err="1"/>
              <a:t>kompagni</a:t>
            </a:r>
            <a:r>
              <a:rPr lang="it-IT" sz="4800" dirty="0"/>
              <a:t>. Quando sentite parlare di trattamento sostitutivo, di intervento a bassa soglia, di educativa di strada il loro obbiettivo è sottrarre BUDGET agli inserimenti in </a:t>
            </a:r>
            <a:r>
              <a:rPr lang="it-IT" sz="4800" dirty="0">
                <a:solidFill>
                  <a:srgbClr val="FF0000"/>
                </a:solidFill>
              </a:rPr>
              <a:t>COMUNITA’ TERAPEUTICA</a:t>
            </a:r>
            <a:r>
              <a:rPr lang="it-IT" sz="4800" dirty="0"/>
              <a:t>. A  metà degli anni 80 in Lombardia le COMUNITA’ erano più di 200, adesso sono meno di 100 con 1.800 posti accreditati. </a:t>
            </a:r>
          </a:p>
        </p:txBody>
      </p:sp>
    </p:spTree>
    <p:extLst>
      <p:ext uri="{BB962C8B-B14F-4D97-AF65-F5344CB8AC3E}">
        <p14:creationId xmlns:p14="http://schemas.microsoft.com/office/powerpoint/2010/main" val="23995309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AF0AEA-EC19-B4A4-E1C5-8D5BB1B73A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3A3A19-378B-EDC0-5A91-BC6B7AC397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233" y="1447800"/>
            <a:ext cx="11551533" cy="3505200"/>
          </a:xfrm>
        </p:spPr>
        <p:txBody>
          <a:bodyPr>
            <a:normAutofit/>
          </a:bodyPr>
          <a:lstStyle/>
          <a:p>
            <a:r>
              <a:rPr lang="it-IT" sz="4800" dirty="0"/>
              <a:t>Hanno dichiarato guerra alla famiglia e a tutto ciò che è </a:t>
            </a:r>
            <a:r>
              <a:rPr lang="it-IT" sz="4800" dirty="0">
                <a:solidFill>
                  <a:srgbClr val="FF0000"/>
                </a:solidFill>
              </a:rPr>
              <a:t>TRADIZIONE</a:t>
            </a:r>
            <a:r>
              <a:rPr lang="it-IT" sz="4800" dirty="0"/>
              <a:t>, proprio ai valori che sono per NOI CONSERVATORI sono le fondamenta della salute PERSONALE, COMUNITARIA e SOCIALE</a:t>
            </a:r>
          </a:p>
        </p:txBody>
      </p:sp>
    </p:spTree>
    <p:extLst>
      <p:ext uri="{BB962C8B-B14F-4D97-AF65-F5344CB8AC3E}">
        <p14:creationId xmlns:p14="http://schemas.microsoft.com/office/powerpoint/2010/main" val="2307787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750DE2-D293-0384-7BCD-2CB6E7FE4D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127B94-8CF9-752A-2B6C-DC793FEDB7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233" y="2950030"/>
            <a:ext cx="11551533" cy="2960914"/>
          </a:xfrm>
        </p:spPr>
        <p:txBody>
          <a:bodyPr>
            <a:normAutofit/>
          </a:bodyPr>
          <a:lstStyle/>
          <a:p>
            <a:r>
              <a:rPr lang="it-IT" sz="4800" dirty="0"/>
              <a:t>Sono riusciti a finora a sostituire Marito/Moglie – Moroso/Morosa – Fidanzato/Fidanzata CON </a:t>
            </a:r>
            <a:r>
              <a:rPr lang="it-IT" sz="4800" dirty="0">
                <a:solidFill>
                  <a:srgbClr val="FF0000"/>
                </a:solidFill>
              </a:rPr>
              <a:t>COMPAGNO/COMPAGNA </a:t>
            </a:r>
            <a:r>
              <a:rPr lang="it-IT" sz="4800" dirty="0"/>
              <a:t>. . . E il brutto è che anche tanti di noi ci sono cascati . . .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24BC849D-1233-1B49-B6D2-C774FDC71EFB}"/>
              </a:ext>
            </a:extLst>
          </p:cNvPr>
          <p:cNvSpPr txBox="1">
            <a:spLocks/>
          </p:cNvSpPr>
          <p:nvPr/>
        </p:nvSpPr>
        <p:spPr>
          <a:xfrm>
            <a:off x="396433" y="10886"/>
            <a:ext cx="11551533" cy="24166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800" dirty="0"/>
              <a:t>LA SOSTITUZIONE LESSICALE CERTIFICA LA NATURA TEMPORANEA DEL LEGAME D’AMORE</a:t>
            </a:r>
          </a:p>
        </p:txBody>
      </p:sp>
    </p:spTree>
    <p:extLst>
      <p:ext uri="{BB962C8B-B14F-4D97-AF65-F5344CB8AC3E}">
        <p14:creationId xmlns:p14="http://schemas.microsoft.com/office/powerpoint/2010/main" val="24068428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9236FE-6622-DC66-D4DD-145DA535F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0E764B-D167-2DFE-A585-F55501CF78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605" y="3429000"/>
            <a:ext cx="8442767" cy="2688769"/>
          </a:xfrm>
        </p:spPr>
        <p:txBody>
          <a:bodyPr>
            <a:normAutofit fontScale="90000"/>
          </a:bodyPr>
          <a:lstStyle/>
          <a:p>
            <a:r>
              <a:rPr lang="it-IT" sz="4800" dirty="0"/>
              <a:t>Hanno convinto i nostri giovani che fare i genitori di un bambino è troppo impegnativo . . E che è meglio crescere un animale . . . 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CBA4AEF8-FB76-A337-37FF-869CFC3A3F3F}"/>
              </a:ext>
            </a:extLst>
          </p:cNvPr>
          <p:cNvSpPr txBox="1">
            <a:spLocks/>
          </p:cNvSpPr>
          <p:nvPr/>
        </p:nvSpPr>
        <p:spPr>
          <a:xfrm>
            <a:off x="3385457" y="10886"/>
            <a:ext cx="8562509" cy="24166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800" dirty="0"/>
              <a:t>NON SONO ANCORA RIUSCITI CON GENITORE1/GENITORE2 . . . Ma hanno fatto di peggio . . . </a:t>
            </a:r>
          </a:p>
        </p:txBody>
      </p:sp>
      <p:pic>
        <p:nvPicPr>
          <p:cNvPr id="5" name="Immagine 4" descr="Immagine che contiene cielo, bacio, aria aperta, cane&#10;&#10;Il contenuto generato dall'IA potrebbe non essere corretto.">
            <a:extLst>
              <a:ext uri="{FF2B5EF4-FFF2-40B4-BE49-F238E27FC236}">
                <a16:creationId xmlns:a16="http://schemas.microsoft.com/office/drawing/2014/main" id="{19F53C2F-6522-7A10-A1FC-B891AA6C72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3588" y="3555553"/>
            <a:ext cx="2469697" cy="2300960"/>
          </a:xfrm>
          <a:prstGeom prst="rect">
            <a:avLst/>
          </a:prstGeom>
        </p:spPr>
      </p:pic>
      <p:pic>
        <p:nvPicPr>
          <p:cNvPr id="7" name="Immagine 6" descr="Immagine che contiene vestiti, persona, passeggino, Carrozzina&#10;&#10;Il contenuto generato dall'IA potrebbe non essere corretto.">
            <a:extLst>
              <a:ext uri="{FF2B5EF4-FFF2-40B4-BE49-F238E27FC236}">
                <a16:creationId xmlns:a16="http://schemas.microsoft.com/office/drawing/2014/main" id="{54FA6166-0D1C-9265-5AEB-63B28949F2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04" y="373517"/>
            <a:ext cx="2595187" cy="2794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3189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30B2DE-FF89-D4F8-A3EF-4B17BF225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57F6B3-4EA8-6E61-9A5E-683504EFA6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566057"/>
            <a:ext cx="11414566" cy="5421086"/>
          </a:xfrm>
        </p:spPr>
        <p:txBody>
          <a:bodyPr>
            <a:normAutofit fontScale="90000"/>
          </a:bodyPr>
          <a:lstStyle/>
          <a:p>
            <a:r>
              <a:rPr lang="it-IT" sz="4800" dirty="0"/>
              <a:t>Il più potente presidio di salvaguardia della salute mentale del bambino nei secoli è stata LA FIABA TRADIZIONALE, raccontata . . . Freud del «Piccolo Hans», la Klein in «Invidia e Gratitudine», </a:t>
            </a:r>
            <a:r>
              <a:rPr lang="it-IT" sz="4800" dirty="0" err="1"/>
              <a:t>Bettelheim</a:t>
            </a:r>
            <a:r>
              <a:rPr lang="it-IT" sz="4800" dirty="0"/>
              <a:t> ne «Il mondo incantato» la indicano come pratica INSOSTITUIBILE . . . E noi in Italia siamo l’unico Paese al Mondo che possiede una raccolta di fiabe certificate </a:t>
            </a:r>
            <a:r>
              <a:rPr lang="it-IT" sz="4800" dirty="0">
                <a:solidFill>
                  <a:srgbClr val="FF0000"/>
                </a:solidFill>
              </a:rPr>
              <a:t>ITALO CALVINO – FIABE ITALIANE -Mondadori </a:t>
            </a:r>
          </a:p>
        </p:txBody>
      </p:sp>
    </p:spTree>
    <p:extLst>
      <p:ext uri="{BB962C8B-B14F-4D97-AF65-F5344CB8AC3E}">
        <p14:creationId xmlns:p14="http://schemas.microsoft.com/office/powerpoint/2010/main" val="29582347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6C53A9-A40F-386E-F505-FDBD38CC7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CAAB20-A76C-3FE0-884E-1D99CCA683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233" y="1186542"/>
            <a:ext cx="11551533" cy="4234543"/>
          </a:xfrm>
        </p:spPr>
        <p:txBody>
          <a:bodyPr>
            <a:normAutofit/>
          </a:bodyPr>
          <a:lstStyle/>
          <a:p>
            <a:r>
              <a:rPr lang="it-IT" sz="4800" dirty="0"/>
              <a:t>Se poi volete scegliere la fiaba giusta da raccontare al vostro bambino, andate nel mio sito «Azzurroticino.it», alla pagina RACCONTO LA FIABA GIUSTA AL MIO BAMBINO , compilate un semplice questionario, e il computer vi indicherà </a:t>
            </a:r>
            <a:r>
              <a:rPr lang="it-IT" sz="4800" dirty="0">
                <a:solidFill>
                  <a:srgbClr val="FF0000"/>
                </a:solidFill>
              </a:rPr>
              <a:t>la fiaba che CURA</a:t>
            </a:r>
            <a:r>
              <a:rPr lang="it-IT" sz="4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707519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6F2719-E95C-0CA4-1DD1-C2820BF51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37E260-E770-7533-7098-C0592A5FCC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233" y="1186542"/>
            <a:ext cx="11551533" cy="4234543"/>
          </a:xfrm>
        </p:spPr>
        <p:txBody>
          <a:bodyPr>
            <a:normAutofit fontScale="90000"/>
          </a:bodyPr>
          <a:lstStyle/>
          <a:p>
            <a:r>
              <a:rPr lang="it-IT" sz="4800" dirty="0"/>
              <a:t>Nelle nostre biblioteche, occupate dai </a:t>
            </a:r>
            <a:r>
              <a:rPr lang="it-IT" sz="4800" dirty="0" err="1"/>
              <a:t>kompagni</a:t>
            </a:r>
            <a:r>
              <a:rPr lang="it-IT" sz="4800" dirty="0"/>
              <a:t> non troverete il libro di FIABE di Italo Calvino ma troverete tutta la spazzatura delle </a:t>
            </a:r>
            <a:r>
              <a:rPr lang="it-IT" sz="4800" dirty="0">
                <a:solidFill>
                  <a:srgbClr val="FF0000"/>
                </a:solidFill>
              </a:rPr>
              <a:t>FAVOLE </a:t>
            </a:r>
            <a:r>
              <a:rPr lang="it-IT" sz="4800" dirty="0"/>
              <a:t>di Gianni Rodari e C., anche in versione audiovisiva, priva di qualsiasi efficacia di tutela della salute mentale del piccolo</a:t>
            </a:r>
          </a:p>
        </p:txBody>
      </p:sp>
    </p:spTree>
    <p:extLst>
      <p:ext uri="{BB962C8B-B14F-4D97-AF65-F5344CB8AC3E}">
        <p14:creationId xmlns:p14="http://schemas.microsoft.com/office/powerpoint/2010/main" val="3095701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5F72AD-4FAD-8501-B41F-5C4C91F56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5D258C-8017-7076-B0D7-9F3FE63883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669471"/>
            <a:ext cx="11430000" cy="5519058"/>
          </a:xfrm>
        </p:spPr>
        <p:txBody>
          <a:bodyPr>
            <a:normAutofit fontScale="90000"/>
          </a:bodyPr>
          <a:lstStyle/>
          <a:p>
            <a:r>
              <a:rPr lang="it-IT" sz="7200" dirty="0">
                <a:hlinkClick r:id="rId2"/>
              </a:rPr>
              <a:t>www.azzurroticino.it</a:t>
            </a:r>
            <a:r>
              <a:rPr lang="it-IT" sz="7200" dirty="0"/>
              <a:t> </a:t>
            </a:r>
            <a:r>
              <a:rPr lang="it-IT" dirty="0"/>
              <a:t>(le mie relazioni a congressi e convegni)</a:t>
            </a:r>
            <a:br>
              <a:rPr lang="it-IT" dirty="0"/>
            </a:br>
            <a:br>
              <a:rPr lang="it-IT" dirty="0"/>
            </a:br>
            <a:r>
              <a:rPr lang="it-IT" sz="7200" dirty="0">
                <a:hlinkClick r:id="rId3"/>
              </a:rPr>
              <a:t>garavaglia.a@libero.it</a:t>
            </a:r>
            <a:br>
              <a:rPr lang="it-IT" dirty="0"/>
            </a:br>
            <a:br>
              <a:rPr lang="it-IT" dirty="0"/>
            </a:br>
            <a:r>
              <a:rPr lang="it-IT" dirty="0" err="1"/>
              <a:t>whatsApp</a:t>
            </a:r>
            <a:r>
              <a:rPr lang="it-IT" dirty="0"/>
              <a:t> </a:t>
            </a:r>
            <a:r>
              <a:rPr lang="it-IT" sz="7200" dirty="0"/>
              <a:t>3475423893</a:t>
            </a:r>
          </a:p>
        </p:txBody>
      </p:sp>
    </p:spTree>
    <p:extLst>
      <p:ext uri="{BB962C8B-B14F-4D97-AF65-F5344CB8AC3E}">
        <p14:creationId xmlns:p14="http://schemas.microsoft.com/office/powerpoint/2010/main" val="21070183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1D0E1-21A4-F365-70FD-FDEEC7242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5FAA3E-8B09-04CF-EA5F-6010D7F51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8171" y="1808163"/>
            <a:ext cx="9144000" cy="2176009"/>
          </a:xfrm>
        </p:spPr>
        <p:txBody>
          <a:bodyPr>
            <a:normAutofit/>
          </a:bodyPr>
          <a:lstStyle/>
          <a:p>
            <a:r>
              <a:rPr lang="it-IT" dirty="0"/>
              <a:t>IL WELFARE «LORO» E IL WELFARE NOSTRO</a:t>
            </a:r>
          </a:p>
        </p:txBody>
      </p:sp>
    </p:spTree>
    <p:extLst>
      <p:ext uri="{BB962C8B-B14F-4D97-AF65-F5344CB8AC3E}">
        <p14:creationId xmlns:p14="http://schemas.microsoft.com/office/powerpoint/2010/main" val="7978625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7F7E35-AE50-BA60-5737-32D7870E99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0BCEC8-D4D0-F8E0-5B47-DB711905B3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233" y="1186543"/>
            <a:ext cx="11551533" cy="3309258"/>
          </a:xfrm>
        </p:spPr>
        <p:txBody>
          <a:bodyPr>
            <a:normAutofit fontScale="90000"/>
          </a:bodyPr>
          <a:lstStyle/>
          <a:p>
            <a:r>
              <a:rPr lang="it-IT" sz="4800" dirty="0"/>
              <a:t>«L’ Italia è una repubblica democratica fondata sul </a:t>
            </a:r>
            <a:r>
              <a:rPr lang="it-IT" sz="4800" dirty="0">
                <a:solidFill>
                  <a:srgbClr val="FF0000"/>
                </a:solidFill>
              </a:rPr>
              <a:t>LAVORO</a:t>
            </a:r>
            <a:r>
              <a:rPr lang="it-IT" sz="4800" dirty="0"/>
              <a:t>» La manifestazione piena della cittadinanza nel nostro paese è creare le condizioni perché TUTTI possano concorrere con le proprie capacità alla PRODUZIONE DI BENI E SERVIZI</a:t>
            </a:r>
          </a:p>
        </p:txBody>
      </p:sp>
    </p:spTree>
    <p:extLst>
      <p:ext uri="{BB962C8B-B14F-4D97-AF65-F5344CB8AC3E}">
        <p14:creationId xmlns:p14="http://schemas.microsoft.com/office/powerpoint/2010/main" val="15564900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0F729-A4F1-ADAB-0CCD-7C66B766D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600CD55-612A-9367-4407-32A352CED2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233" y="1186542"/>
            <a:ext cx="11551533" cy="3635829"/>
          </a:xfrm>
        </p:spPr>
        <p:txBody>
          <a:bodyPr>
            <a:normAutofit/>
          </a:bodyPr>
          <a:lstStyle/>
          <a:p>
            <a:r>
              <a:rPr lang="it-IT" sz="4800" dirty="0"/>
              <a:t>In tema di DISABILITA’ il loro approccio è assolutamente ASSISTENZIALISTICO… Non dimentichiamo che non più tardi di 6 anni fa hanno inventato il </a:t>
            </a:r>
            <a:r>
              <a:rPr lang="it-IT" sz="4800" dirty="0">
                <a:solidFill>
                  <a:srgbClr val="FF0000"/>
                </a:solidFill>
              </a:rPr>
              <a:t>REDDITO DI CITTADINANZA  </a:t>
            </a:r>
          </a:p>
        </p:txBody>
      </p:sp>
    </p:spTree>
    <p:extLst>
      <p:ext uri="{BB962C8B-B14F-4D97-AF65-F5344CB8AC3E}">
        <p14:creationId xmlns:p14="http://schemas.microsoft.com/office/powerpoint/2010/main" val="17287779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F8D00E-2FEB-A3F0-1B3A-4D77A58A5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C52589-DF6D-8E84-AB98-071A9E7CB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232" y="2427513"/>
            <a:ext cx="11551533" cy="2351315"/>
          </a:xfrm>
        </p:spPr>
        <p:txBody>
          <a:bodyPr>
            <a:normAutofit/>
          </a:bodyPr>
          <a:lstStyle/>
          <a:p>
            <a:r>
              <a:rPr lang="it-IT" sz="4800" dirty="0">
                <a:solidFill>
                  <a:srgbClr val="FF0000"/>
                </a:solidFill>
              </a:rPr>
              <a:t>RSD</a:t>
            </a:r>
            <a:r>
              <a:rPr lang="it-IT" sz="4800" dirty="0"/>
              <a:t> : 104 con 3120 posti contrattualizzati</a:t>
            </a:r>
            <a:br>
              <a:rPr lang="it-IT" sz="4800" dirty="0"/>
            </a:br>
            <a:r>
              <a:rPr lang="it-IT" sz="4800" dirty="0">
                <a:solidFill>
                  <a:srgbClr val="FF0000"/>
                </a:solidFill>
              </a:rPr>
              <a:t>CSS</a:t>
            </a:r>
            <a:r>
              <a:rPr lang="it-IT" sz="4800" dirty="0"/>
              <a:t> : 184 con 1656 posti contrattualizzati</a:t>
            </a:r>
            <a:br>
              <a:rPr lang="it-IT" sz="4800" dirty="0"/>
            </a:br>
            <a:r>
              <a:rPr lang="it-IT" sz="4800" dirty="0">
                <a:solidFill>
                  <a:srgbClr val="FF0000"/>
                </a:solidFill>
              </a:rPr>
              <a:t>CDD</a:t>
            </a:r>
            <a:r>
              <a:rPr lang="it-IT" sz="4800" dirty="0"/>
              <a:t> : 267 con 5340 posti contrattualizzati</a:t>
            </a:r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4B31898F-979F-4BE9-9F8C-B4C0D0C16CDC}"/>
              </a:ext>
            </a:extLst>
          </p:cNvPr>
          <p:cNvSpPr txBox="1">
            <a:spLocks/>
          </p:cNvSpPr>
          <p:nvPr/>
        </p:nvSpPr>
        <p:spPr>
          <a:xfrm>
            <a:off x="320233" y="707570"/>
            <a:ext cx="11551533" cy="99060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800" dirty="0"/>
              <a:t>LA RETE SOCIOSANITARIA LOMBARDA</a:t>
            </a:r>
          </a:p>
          <a:p>
            <a:r>
              <a:rPr lang="it-IT" sz="4800" dirty="0"/>
              <a:t>(Disabilità Grave)</a:t>
            </a:r>
          </a:p>
        </p:txBody>
      </p:sp>
    </p:spTree>
    <p:extLst>
      <p:ext uri="{BB962C8B-B14F-4D97-AF65-F5344CB8AC3E}">
        <p14:creationId xmlns:p14="http://schemas.microsoft.com/office/powerpoint/2010/main" val="7504662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8FAFA0-DE3C-EBD3-25CE-2735225ED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9F4356-AC43-97F1-C819-363C4EB9A4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7317" y="1981200"/>
            <a:ext cx="11551533" cy="3799115"/>
          </a:xfrm>
        </p:spPr>
        <p:txBody>
          <a:bodyPr>
            <a:normAutofit fontScale="90000"/>
          </a:bodyPr>
          <a:lstStyle/>
          <a:p>
            <a:r>
              <a:rPr lang="it-IT" sz="4800" dirty="0"/>
              <a:t>COMUNITA’ ALLOGGIO DISABILI (CA)  : 238 con 1750 posti</a:t>
            </a:r>
            <a:br>
              <a:rPr lang="it-IT" sz="4800" dirty="0"/>
            </a:br>
            <a:r>
              <a:rPr lang="it-IT" sz="4800" dirty="0"/>
              <a:t>CENTRO SOCIO EDUCATIVO </a:t>
            </a:r>
            <a:r>
              <a:rPr lang="it-IT" sz="4800" dirty="0">
                <a:solidFill>
                  <a:srgbClr val="FF0000"/>
                </a:solidFill>
              </a:rPr>
              <a:t>(CSE)</a:t>
            </a:r>
            <a:r>
              <a:rPr lang="it-IT" sz="4800" dirty="0"/>
              <a:t> : 224 con 4320 posti</a:t>
            </a:r>
            <a:br>
              <a:rPr lang="it-IT" sz="4800" dirty="0"/>
            </a:br>
            <a:r>
              <a:rPr lang="it-IT" sz="4800" dirty="0"/>
              <a:t>SERVIZI FORMAZIONE ALL’AUTONOMIA : 140 con 2500 posti</a:t>
            </a:r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269882C1-61B0-3CD7-600A-3C1115B75515}"/>
              </a:ext>
            </a:extLst>
          </p:cNvPr>
          <p:cNvSpPr txBox="1">
            <a:spLocks/>
          </p:cNvSpPr>
          <p:nvPr/>
        </p:nvSpPr>
        <p:spPr>
          <a:xfrm>
            <a:off x="320233" y="582384"/>
            <a:ext cx="11551533" cy="9906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800" dirty="0"/>
              <a:t>LA RETE SOCIALE LOMBARDA</a:t>
            </a:r>
          </a:p>
        </p:txBody>
      </p:sp>
    </p:spTree>
    <p:extLst>
      <p:ext uri="{BB962C8B-B14F-4D97-AF65-F5344CB8AC3E}">
        <p14:creationId xmlns:p14="http://schemas.microsoft.com/office/powerpoint/2010/main" val="42506712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4013F1-7C8F-34D3-A902-6AD7C0DD5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EAF3F3-5085-4CE3-1B1E-2D55010D98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843" y="175305"/>
            <a:ext cx="11876314" cy="1620837"/>
          </a:xfrm>
        </p:spPr>
        <p:txBody>
          <a:bodyPr>
            <a:normAutofit fontScale="90000"/>
          </a:bodyPr>
          <a:lstStyle/>
          <a:p>
            <a:r>
              <a:rPr lang="it-IT" dirty="0"/>
              <a:t>L’EVOLUZIONE DELLA DISABILITA’  osservatorio sulla popolazione scolastica</a:t>
            </a:r>
          </a:p>
        </p:txBody>
      </p:sp>
      <p:pic>
        <p:nvPicPr>
          <p:cNvPr id="4" name="Immagine 3" descr="Immagine che contiene testo, schermata, numero, Carattere&#10;&#10;Il contenuto generato dall'IA potrebbe non essere corretto.">
            <a:extLst>
              <a:ext uri="{FF2B5EF4-FFF2-40B4-BE49-F238E27FC236}">
                <a16:creationId xmlns:a16="http://schemas.microsoft.com/office/drawing/2014/main" id="{E6902463-90C5-4726-23D4-60B3845F3A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6622"/>
            <a:ext cx="11876314" cy="5151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9846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BF6965-AEED-48AE-7968-0363C3D51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F48311-33AD-122A-6548-F5B48EE53F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843" y="175306"/>
            <a:ext cx="11876314" cy="1098324"/>
          </a:xfrm>
        </p:spPr>
        <p:txBody>
          <a:bodyPr>
            <a:normAutofit/>
          </a:bodyPr>
          <a:lstStyle/>
          <a:p>
            <a:r>
              <a:rPr lang="it-IT" dirty="0"/>
              <a:t>Ragionamenti sul destino lavorativo</a:t>
            </a:r>
          </a:p>
        </p:txBody>
      </p:sp>
      <p:pic>
        <p:nvPicPr>
          <p:cNvPr id="4" name="Immagine 3" descr="Immagine che contiene testo, schermata, numero, Carattere&#10;&#10;Il contenuto generato dall'IA potrebbe non essere corretto.">
            <a:extLst>
              <a:ext uri="{FF2B5EF4-FFF2-40B4-BE49-F238E27FC236}">
                <a16:creationId xmlns:a16="http://schemas.microsoft.com/office/drawing/2014/main" id="{69604476-09A0-04CE-DA78-19E5D45841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6622"/>
            <a:ext cx="11876314" cy="5151378"/>
          </a:xfrm>
          <a:prstGeom prst="rect">
            <a:avLst/>
          </a:prstGeom>
        </p:spPr>
      </p:pic>
      <p:sp>
        <p:nvSpPr>
          <p:cNvPr id="3" name="Ovale 2">
            <a:extLst>
              <a:ext uri="{FF2B5EF4-FFF2-40B4-BE49-F238E27FC236}">
                <a16:creationId xmlns:a16="http://schemas.microsoft.com/office/drawing/2014/main" id="{C190D5A1-606A-1894-A122-3F6C8E89C3CC}"/>
              </a:ext>
            </a:extLst>
          </p:cNvPr>
          <p:cNvSpPr/>
          <p:nvPr/>
        </p:nvSpPr>
        <p:spPr>
          <a:xfrm>
            <a:off x="315686" y="4844141"/>
            <a:ext cx="3378984" cy="1476000"/>
          </a:xfrm>
          <a:prstGeom prst="ellipse">
            <a:avLst/>
          </a:prstGeom>
          <a:noFill/>
          <a:ln w="76200" cmpd="sng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Ovale 4">
            <a:extLst>
              <a:ext uri="{FF2B5EF4-FFF2-40B4-BE49-F238E27FC236}">
                <a16:creationId xmlns:a16="http://schemas.microsoft.com/office/drawing/2014/main" id="{A0EFD18E-5957-9845-C4D0-AC4CA08238C1}"/>
              </a:ext>
            </a:extLst>
          </p:cNvPr>
          <p:cNvSpPr/>
          <p:nvPr/>
        </p:nvSpPr>
        <p:spPr>
          <a:xfrm>
            <a:off x="157843" y="3521676"/>
            <a:ext cx="3536827" cy="1322465"/>
          </a:xfrm>
          <a:prstGeom prst="ellipse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06235EFF-CC12-E5D0-E36D-932579D86130}"/>
              </a:ext>
            </a:extLst>
          </p:cNvPr>
          <p:cNvSpPr/>
          <p:nvPr/>
        </p:nvSpPr>
        <p:spPr>
          <a:xfrm>
            <a:off x="420130" y="2903838"/>
            <a:ext cx="3150973" cy="617838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AC42DA47-8B28-4025-9289-4AB2040ACEDC}"/>
              </a:ext>
            </a:extLst>
          </p:cNvPr>
          <p:cNvSpPr txBox="1"/>
          <p:nvPr/>
        </p:nvSpPr>
        <p:spPr>
          <a:xfrm>
            <a:off x="157843" y="6229913"/>
            <a:ext cx="32473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solidFill>
                  <a:srgbClr val="FF0000"/>
                </a:solidFill>
              </a:rPr>
              <a:t>SIVA don Gnocchi</a:t>
            </a:r>
          </a:p>
        </p:txBody>
      </p:sp>
    </p:spTree>
    <p:extLst>
      <p:ext uri="{BB962C8B-B14F-4D97-AF65-F5344CB8AC3E}">
        <p14:creationId xmlns:p14="http://schemas.microsoft.com/office/powerpoint/2010/main" val="1266908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443720-BA30-0D4C-2743-2AFD972FAE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46905"/>
            <a:ext cx="9144000" cy="3079523"/>
          </a:xfrm>
        </p:spPr>
        <p:txBody>
          <a:bodyPr>
            <a:normAutofit fontScale="90000"/>
          </a:bodyPr>
          <a:lstStyle/>
          <a:p>
            <a:r>
              <a:rPr lang="it-IT" dirty="0"/>
              <a:t>LE NUOVE DISABILITA’ E L’EVOLUZIONE DEI SERVIZI PER LA MASSIMA INTEGRAZIONE</a:t>
            </a:r>
          </a:p>
        </p:txBody>
      </p:sp>
    </p:spTree>
    <p:extLst>
      <p:ext uri="{BB962C8B-B14F-4D97-AF65-F5344CB8AC3E}">
        <p14:creationId xmlns:p14="http://schemas.microsoft.com/office/powerpoint/2010/main" val="971679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402B02-F050-FBE7-8244-FA192B305A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474EF8-F1AE-6C74-C193-BB3A6B5B9F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4643" y="451413"/>
            <a:ext cx="11551533" cy="6041983"/>
          </a:xfrm>
        </p:spPr>
        <p:txBody>
          <a:bodyPr>
            <a:normAutofit fontScale="90000"/>
          </a:bodyPr>
          <a:lstStyle/>
          <a:p>
            <a:r>
              <a:rPr lang="it-IT" dirty="0"/>
              <a:t>In Lombardia siamo riusciti negli ultimi 25 anni a fare evolvere il sistema sanitario e il sistema sociosanitario, soprattutto nelle prime consigliature . . . Il sistema socio-assistenziale  è ancora ancorato a logiche «comuniste» stante la forte presenza di amministrazioni comunali di sinistra </a:t>
            </a:r>
          </a:p>
        </p:txBody>
      </p:sp>
    </p:spTree>
    <p:extLst>
      <p:ext uri="{BB962C8B-B14F-4D97-AF65-F5344CB8AC3E}">
        <p14:creationId xmlns:p14="http://schemas.microsoft.com/office/powerpoint/2010/main" val="1412963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BE7CE7-4E7D-C692-C96D-3D51AAE15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0B6942-9733-22E9-E2D3-1217822BEF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4643" y="451413"/>
            <a:ext cx="11551533" cy="6041983"/>
          </a:xfrm>
        </p:spPr>
        <p:txBody>
          <a:bodyPr>
            <a:normAutofit/>
          </a:bodyPr>
          <a:lstStyle/>
          <a:p>
            <a:r>
              <a:rPr lang="it-IT" dirty="0"/>
              <a:t>Da qui l’importanza non solo di conquistare sempre più amministrazioni comunali, ma anche di formare i nostri consiglieri e assessori e coordinarsi per riscattarsi dalle logiche perverse dell’antropologia rossa . . . </a:t>
            </a:r>
          </a:p>
        </p:txBody>
      </p:sp>
    </p:spTree>
    <p:extLst>
      <p:ext uri="{BB962C8B-B14F-4D97-AF65-F5344CB8AC3E}">
        <p14:creationId xmlns:p14="http://schemas.microsoft.com/office/powerpoint/2010/main" val="1400274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1F10A4-84A7-B8D7-E0FE-E21095E7A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5451" y="218961"/>
            <a:ext cx="10515600" cy="1325563"/>
          </a:xfrm>
        </p:spPr>
        <p:txBody>
          <a:bodyPr/>
          <a:lstStyle/>
          <a:p>
            <a:r>
              <a:rPr lang="it-IT" dirty="0"/>
              <a:t>   LA LORO VISIONE DELLA SOCIETA’</a:t>
            </a:r>
          </a:p>
        </p:txBody>
      </p:sp>
      <p:pic>
        <p:nvPicPr>
          <p:cNvPr id="5" name="Immagine 4" descr="Immagine che contiene dipinto, arte, Viso umano, disegno&#10;&#10;Il contenuto generato dall'IA potrebbe non essere corretto.">
            <a:extLst>
              <a:ext uri="{FF2B5EF4-FFF2-40B4-BE49-F238E27FC236}">
                <a16:creationId xmlns:a16="http://schemas.microsoft.com/office/drawing/2014/main" id="{42FCC6C6-7473-B06C-44FD-ED8200EF87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595" y="1553256"/>
            <a:ext cx="3566206" cy="2441802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EB73E84C-E13A-4686-3DF8-29744C1D10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275" y="1428411"/>
            <a:ext cx="4200525" cy="2828925"/>
          </a:xfrm>
          <a:prstGeom prst="rect">
            <a:avLst/>
          </a:prstGeom>
        </p:spPr>
      </p:pic>
      <p:pic>
        <p:nvPicPr>
          <p:cNvPr id="9" name="Immagine 8" descr="Immagine che contiene clipart, illustrazione, vestiti, disegno&#10;&#10;Il contenuto generato dall'IA potrebbe non essere corretto.">
            <a:extLst>
              <a:ext uri="{FF2B5EF4-FFF2-40B4-BE49-F238E27FC236}">
                <a16:creationId xmlns:a16="http://schemas.microsoft.com/office/drawing/2014/main" id="{E1B79016-7D3E-B1BD-9267-6D4B5FE425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1909" y="3608262"/>
            <a:ext cx="4480604" cy="2800378"/>
          </a:xfrm>
          <a:prstGeom prst="rect">
            <a:avLst/>
          </a:prstGeom>
        </p:spPr>
      </p:pic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B83FB867-0DFD-75F2-BD92-D05E210A48F3}"/>
              </a:ext>
            </a:extLst>
          </p:cNvPr>
          <p:cNvCxnSpPr/>
          <p:nvPr/>
        </p:nvCxnSpPr>
        <p:spPr>
          <a:xfrm flipV="1">
            <a:off x="544286" y="1153886"/>
            <a:ext cx="4536000" cy="3276000"/>
          </a:xfrm>
          <a:prstGeom prst="line">
            <a:avLst/>
          </a:prstGeom>
          <a:ln w="1016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id="{E15DF503-746E-9431-426D-9F5D80CA5F85}"/>
              </a:ext>
            </a:extLst>
          </p:cNvPr>
          <p:cNvCxnSpPr>
            <a:cxnSpLocks/>
          </p:cNvCxnSpPr>
          <p:nvPr/>
        </p:nvCxnSpPr>
        <p:spPr>
          <a:xfrm>
            <a:off x="337457" y="1553256"/>
            <a:ext cx="4855029" cy="2441802"/>
          </a:xfrm>
          <a:prstGeom prst="line">
            <a:avLst/>
          </a:prstGeom>
          <a:ln w="1016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onnettore diritto 14">
            <a:extLst>
              <a:ext uri="{FF2B5EF4-FFF2-40B4-BE49-F238E27FC236}">
                <a16:creationId xmlns:a16="http://schemas.microsoft.com/office/drawing/2014/main" id="{A91F797A-DD58-B32E-21E4-E6A2FC601C7E}"/>
              </a:ext>
            </a:extLst>
          </p:cNvPr>
          <p:cNvCxnSpPr/>
          <p:nvPr/>
        </p:nvCxnSpPr>
        <p:spPr>
          <a:xfrm flipV="1">
            <a:off x="6817800" y="881743"/>
            <a:ext cx="4536000" cy="3276000"/>
          </a:xfrm>
          <a:prstGeom prst="line">
            <a:avLst/>
          </a:prstGeom>
          <a:ln w="1016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ttore diritto 15">
            <a:extLst>
              <a:ext uri="{FF2B5EF4-FFF2-40B4-BE49-F238E27FC236}">
                <a16:creationId xmlns:a16="http://schemas.microsoft.com/office/drawing/2014/main" id="{155C0DC1-45CC-CEA4-AC7C-9508928444CD}"/>
              </a:ext>
            </a:extLst>
          </p:cNvPr>
          <p:cNvCxnSpPr/>
          <p:nvPr/>
        </p:nvCxnSpPr>
        <p:spPr>
          <a:xfrm flipV="1">
            <a:off x="2764971" y="3429000"/>
            <a:ext cx="4536000" cy="3276000"/>
          </a:xfrm>
          <a:prstGeom prst="line">
            <a:avLst/>
          </a:prstGeom>
          <a:ln w="1016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ttore diritto 16">
            <a:extLst>
              <a:ext uri="{FF2B5EF4-FFF2-40B4-BE49-F238E27FC236}">
                <a16:creationId xmlns:a16="http://schemas.microsoft.com/office/drawing/2014/main" id="{81F5779C-9D31-4203-B116-8FF8315621F3}"/>
              </a:ext>
            </a:extLst>
          </p:cNvPr>
          <p:cNvCxnSpPr>
            <a:cxnSpLocks/>
          </p:cNvCxnSpPr>
          <p:nvPr/>
        </p:nvCxnSpPr>
        <p:spPr>
          <a:xfrm>
            <a:off x="6826022" y="1428411"/>
            <a:ext cx="4855029" cy="2441802"/>
          </a:xfrm>
          <a:prstGeom prst="line">
            <a:avLst/>
          </a:prstGeom>
          <a:ln w="1016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Connettore diritto 17">
            <a:extLst>
              <a:ext uri="{FF2B5EF4-FFF2-40B4-BE49-F238E27FC236}">
                <a16:creationId xmlns:a16="http://schemas.microsoft.com/office/drawing/2014/main" id="{DDB54C64-208D-67D9-BD4B-3DB08548DF5D}"/>
              </a:ext>
            </a:extLst>
          </p:cNvPr>
          <p:cNvCxnSpPr>
            <a:cxnSpLocks/>
          </p:cNvCxnSpPr>
          <p:nvPr/>
        </p:nvCxnSpPr>
        <p:spPr>
          <a:xfrm>
            <a:off x="3583609" y="3870213"/>
            <a:ext cx="4855029" cy="2441802"/>
          </a:xfrm>
          <a:prstGeom prst="line">
            <a:avLst/>
          </a:prstGeom>
          <a:ln w="1016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6573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5DE4EA-811A-1B2D-9078-FCF80861A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A2FA13-592C-C46B-CB76-FBF2C0F6A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5451" y="218961"/>
            <a:ext cx="10515600" cy="1325563"/>
          </a:xfrm>
        </p:spPr>
        <p:txBody>
          <a:bodyPr/>
          <a:lstStyle/>
          <a:p>
            <a:r>
              <a:rPr lang="it-IT" dirty="0"/>
              <a:t>   LA LORO IDEA DI TUTELA E SERVIZIO</a:t>
            </a:r>
          </a:p>
        </p:txBody>
      </p:sp>
      <p:pic>
        <p:nvPicPr>
          <p:cNvPr id="4" name="Immagine 3" descr="Immagine che contiene candela, arte, design&#10;&#10;Il contenuto generato dall'IA potrebbe non essere corretto.">
            <a:extLst>
              <a:ext uri="{FF2B5EF4-FFF2-40B4-BE49-F238E27FC236}">
                <a16:creationId xmlns:a16="http://schemas.microsoft.com/office/drawing/2014/main" id="{4369AFE5-1CEF-DCFC-D98B-C782B4FE87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416196"/>
            <a:ext cx="6705600" cy="4326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360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7F0639-7934-842B-F22F-2DE20C8680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8A900A-EA69-477C-2289-7DB584A1ED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233" y="976959"/>
            <a:ext cx="11551533" cy="4316253"/>
          </a:xfrm>
        </p:spPr>
        <p:txBody>
          <a:bodyPr>
            <a:normAutofit/>
          </a:bodyPr>
          <a:lstStyle/>
          <a:p>
            <a:r>
              <a:rPr lang="it-IT" dirty="0"/>
              <a:t>Noi siamo CONSERVATORI, dobbiamo esserne orgogliosi : siamo attaccati alla REALTA’, difendiamo le TRADIZIONI  che si manifestano nel motto DIO – PATRIA e FAMIGLIA</a:t>
            </a:r>
          </a:p>
        </p:txBody>
      </p:sp>
    </p:spTree>
    <p:extLst>
      <p:ext uri="{BB962C8B-B14F-4D97-AF65-F5344CB8AC3E}">
        <p14:creationId xmlns:p14="http://schemas.microsoft.com/office/powerpoint/2010/main" val="521177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6CDC3A-FAFF-E742-1C19-3C6D051CF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91E9CF-C37A-4FEA-61E4-571E6481AC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4643" y="451414"/>
            <a:ext cx="11551533" cy="5677244"/>
          </a:xfrm>
        </p:spPr>
        <p:txBody>
          <a:bodyPr>
            <a:normAutofit/>
          </a:bodyPr>
          <a:lstStyle/>
          <a:p>
            <a:r>
              <a:rPr lang="it-IT" sz="4800" dirty="0"/>
              <a:t>Loro sono contro la VITA (ABORTO come sistema di regolazione delle nascite e EUTANASIA per risparmiare sulla spesa sanitaria) – sono contro la PATRIA e l’OCCIDENTE (sostengono la sostituzione etnica e l’islamizzazione) – sono contro la FAMIGLIA (genitore1/genitore2 – propaganda GENDER – utero in affitto . . .)</a:t>
            </a:r>
          </a:p>
        </p:txBody>
      </p:sp>
    </p:spTree>
    <p:extLst>
      <p:ext uri="{BB962C8B-B14F-4D97-AF65-F5344CB8AC3E}">
        <p14:creationId xmlns:p14="http://schemas.microsoft.com/office/powerpoint/2010/main" val="25474254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857</Words>
  <Application>Microsoft Office PowerPoint</Application>
  <PresentationFormat>Widescreen</PresentationFormat>
  <Paragraphs>33</Paragraphs>
  <Slides>26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30" baseType="lpstr">
      <vt:lpstr>Aptos</vt:lpstr>
      <vt:lpstr>Aptos Display</vt:lpstr>
      <vt:lpstr>Arial</vt:lpstr>
      <vt:lpstr>Tema di Office</vt:lpstr>
      <vt:lpstr>Presentazione standard di PowerPoint</vt:lpstr>
      <vt:lpstr>www.azzurroticino.it (le mie relazioni a congressi e convegni)  garavaglia.a@libero.it  whatsApp 3475423893</vt:lpstr>
      <vt:lpstr>LE NUOVE DISABILITA’ E L’EVOLUZIONE DEI SERVIZI PER LA MASSIMA INTEGRAZIONE</vt:lpstr>
      <vt:lpstr>In Lombardia siamo riusciti negli ultimi 25 anni a fare evolvere il sistema sanitario e il sistema sociosanitario, soprattutto nelle prime consigliature . . . Il sistema socio-assistenziale  è ancora ancorato a logiche «comuniste» stante la forte presenza di amministrazioni comunali di sinistra </vt:lpstr>
      <vt:lpstr>Da qui l’importanza non solo di conquistare sempre più amministrazioni comunali, ma anche di formare i nostri consiglieri e assessori e coordinarsi per riscattarsi dalle logiche perverse dell’antropologia rossa . . . </vt:lpstr>
      <vt:lpstr>   LA LORO VISIONE DELLA SOCIETA’</vt:lpstr>
      <vt:lpstr>   LA LORO IDEA DI TUTELA E SERVIZIO</vt:lpstr>
      <vt:lpstr>Noi siamo CONSERVATORI, dobbiamo esserne orgogliosi : siamo attaccati alla REALTA’, difendiamo le TRADIZIONI  che si manifestano nel motto DIO – PATRIA e FAMIGLIA</vt:lpstr>
      <vt:lpstr>Loro sono contro la VITA (ABORTO come sistema di regolazione delle nascite e EUTANASIA per risparmiare sulla spesa sanitaria) – sono contro la PATRIA e l’OCCIDENTE (sostengono la sostituzione etnica e l’islamizzazione) – sono contro la FAMIGLIA (genitore1/genitore2 – propaganda GENDER – utero in affitto . . .)</vt:lpstr>
      <vt:lpstr>IL WELFARE «LORO» E IL WELFARE NOSTRO</vt:lpstr>
      <vt:lpstr>PER NOI, l’allontanamento del minore dalla sua famiglia è l’eccezione dopo il fallimento di progetti di sostegno educativo. Per la maggioranza dei servizi sociali dei piani di zona con la sponda dei tribunali è la regola ! IN LOMBARDIA sono accreditate 364 COMUNITA’ EDUCATIVE con 2.200 posti e 56 COMUNITA’ FAMIGLIARI con 280 posti (un giro d’affari di 100 milioni di euro)</vt:lpstr>
      <vt:lpstr>Il loro è il classico MONDO AL CONTRARIO : Allontanano il bambino piccolo dalla famiglia, ma organizzano, per esempio i servizi per le dipendenze, con interventi AMBULATORIALI quando invece servirebbe favorire l’allontanamento del bambino ormai diventato adulto, con programmi di COMUNITA’. </vt:lpstr>
      <vt:lpstr>Il mondo dei SERT è completamente colonizzato culturalmente dai kompagni. Quando sentite parlare di trattamento sostitutivo, di intervento a bassa soglia, di educativa di strada il loro obbiettivo è sottrarre BUDGET agli inserimenti in COMUNITA’ TERAPEUTICA. A  metà degli anni 80 in Lombardia le COMUNITA’ erano più di 200, adesso sono meno di 100 con 1.800 posti accreditati. </vt:lpstr>
      <vt:lpstr>Hanno dichiarato guerra alla famiglia e a tutto ciò che è TRADIZIONE, proprio ai valori che sono per NOI CONSERVATORI sono le fondamenta della salute PERSONALE, COMUNITARIA e SOCIALE</vt:lpstr>
      <vt:lpstr>Sono riusciti a finora a sostituire Marito/Moglie – Moroso/Morosa – Fidanzato/Fidanzata CON COMPAGNO/COMPAGNA . . . E il brutto è che anche tanti di noi ci sono cascati . . .</vt:lpstr>
      <vt:lpstr>Hanno convinto i nostri giovani che fare i genitori di un bambino è troppo impegnativo . . E che è meglio crescere un animale . . . </vt:lpstr>
      <vt:lpstr>Il più potente presidio di salvaguardia della salute mentale del bambino nei secoli è stata LA FIABA TRADIZIONALE, raccontata . . . Freud del «Piccolo Hans», la Klein in «Invidia e Gratitudine», Bettelheim ne «Il mondo incantato» la indicano come pratica INSOSTITUIBILE . . . E noi in Italia siamo l’unico Paese al Mondo che possiede una raccolta di fiabe certificate ITALO CALVINO – FIABE ITALIANE -Mondadori </vt:lpstr>
      <vt:lpstr>Se poi volete scegliere la fiaba giusta da raccontare al vostro bambino, andate nel mio sito «Azzurroticino.it», alla pagina RACCONTO LA FIABA GIUSTA AL MIO BAMBINO , compilate un semplice questionario, e il computer vi indicherà la fiaba che CURA. </vt:lpstr>
      <vt:lpstr>Nelle nostre biblioteche, occupate dai kompagni non troverete il libro di FIABE di Italo Calvino ma troverete tutta la spazzatura delle FAVOLE di Gianni Rodari e C., anche in versione audiovisiva, priva di qualsiasi efficacia di tutela della salute mentale del piccolo</vt:lpstr>
      <vt:lpstr>IL WELFARE «LORO» E IL WELFARE NOSTRO</vt:lpstr>
      <vt:lpstr>«L’ Italia è una repubblica democratica fondata sul LAVORO» La manifestazione piena della cittadinanza nel nostro paese è creare le condizioni perché TUTTI possano concorrere con le proprie capacità alla PRODUZIONE DI BENI E SERVIZI</vt:lpstr>
      <vt:lpstr>In tema di DISABILITA’ il loro approccio è assolutamente ASSISTENZIALISTICO… Non dimentichiamo che non più tardi di 6 anni fa hanno inventato il REDDITO DI CITTADINANZA  </vt:lpstr>
      <vt:lpstr>RSD : 104 con 3120 posti contrattualizzati CSS : 184 con 1656 posti contrattualizzati CDD : 267 con 5340 posti contrattualizzati</vt:lpstr>
      <vt:lpstr>COMUNITA’ ALLOGGIO DISABILI (CA)  : 238 con 1750 posti CENTRO SOCIO EDUCATIVO (CSE) : 224 con 4320 posti SERVIZI FORMAZIONE ALL’AUTONOMIA : 140 con 2500 posti</vt:lpstr>
      <vt:lpstr>L’EVOLUZIONE DELLA DISABILITA’  osservatorio sulla popolazione scolastica</vt:lpstr>
      <vt:lpstr>Ragionamenti sul destino lavorativo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angelo carlo garavaglia</dc:creator>
  <cp:lastModifiedBy>angelo carlo garavaglia</cp:lastModifiedBy>
  <cp:revision>6</cp:revision>
  <dcterms:created xsi:type="dcterms:W3CDTF">2026-02-12T22:19:31Z</dcterms:created>
  <dcterms:modified xsi:type="dcterms:W3CDTF">2026-02-22T17:57:48Z</dcterms:modified>
</cp:coreProperties>
</file>