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655164-A954-3045-F050-254D49800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28ECE1-E187-6547-F44A-26A00C603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B4AF99-A278-DC5D-E29E-A996EC97A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3D31FC-957F-8E9E-1742-9989DAA1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A140E9-E6E3-CD5A-D072-92385019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534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65B567-10C9-91DE-881C-BDD04425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3174496-916F-6042-E1E3-E237864E2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9E556C-40A9-5791-9771-13BE11A5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669038-4F2B-874E-1862-418B94F4D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47FB7D-5A24-34FF-5E7F-EFB327E9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69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34361D-90B1-69D8-A6E7-BB16F608E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8EA287-549A-EBF4-FDA0-A56EF6DC0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A124D5-7A82-0FC2-D97A-EDA546371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61470D-8879-BA35-AEC4-83957DD47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E338CA-A092-33EB-9CAB-6DE9EE522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32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4F5DE3-4746-80C1-056B-90F7F2E3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214E28-1D0B-8F84-167B-216FE5BB6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C73F5-E7B6-3180-1768-F096D2B2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1D20D0-FA74-9B56-0A31-4AC589EA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C4A458-75DA-40FC-E74D-054FC1EB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152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064C35-531B-09FD-F810-02F8DA2E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FFF3AD-4648-77CA-66EF-49693BB67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E93983-5327-0300-B25D-6C654ED1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7C9B68-ABAC-99E1-7273-A41C474A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E2654A-1EBD-1479-DE8B-3B0FADA14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751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BC15B9-7F8F-D073-16F2-206FE83D8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D63034-4A23-E573-9E8F-D73942BC3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218D543-6515-9142-EBED-C0BEEDCD0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0EF3EA6-545E-EF95-D244-853D8C6A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C43076-3622-4670-F6B2-AD8AAF40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1A3209-CE6F-7023-DDA4-153B8AE1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46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71FD4C-BAAD-0040-64FF-D737D54C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AD1B7C-0F1D-C1DB-03A0-5A6F0E42B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503B0B2-4A93-E6C9-53B7-D97AC30C3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927F3A8-CD6A-6549-A50D-93BDAA1E2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CC900A-2346-6417-90FC-E8257B8AE0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73CCA66-C2F4-A95C-5F4D-58757FF1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A4D1EE6-55CB-4726-C70B-4BAA9D8D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72B4A88-6831-986C-ED5E-AEF0EFBD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0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3914E6-DEBA-7F9B-9087-5B1547D0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F00F5CA-6227-197D-F515-DC2B81E8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971A27E-887D-8B5E-9DA6-A9421223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B39C0CB-7CCD-9B54-2597-92E7A6C0E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94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BE5F72-2BCE-8F2D-2DFA-EAB8F36EE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C751AE3-8BBF-9760-3639-6BEBFE01A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577CE48-6ED9-14D2-2758-57A2232C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39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38C3D-2CAF-3DE5-536C-438BCB92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E57C2E-82E3-76DD-E958-DBCED2280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98E896-0E99-F8EA-EC00-7204C990B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3678C0F-E0A2-E21E-29C5-98F4D301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7C8DF0-5920-1D6C-5626-16319D68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E0D9FD-7900-1316-6CD3-9D06801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528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C13CCD-E46B-12BF-4129-8DCA07F94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72F05E4-EA35-F332-2371-4A74F5C3D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78110E3-A9A4-0C0A-A41E-B05711A03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69CD54-7B0B-03B7-D15A-4FB0231A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53F0CA-D40A-DD1D-4CB4-177DF6A9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6C0A45-EF9D-F6E8-2EF3-80C6B128C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11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A7C0BDD-E484-79B2-D127-D20D662DC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69C9B62-6744-9049-BA42-AF2DB9D00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A0457D-CD5C-A729-835C-0DA60FE5A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6073D-E715-4BD2-B37D-CE883F7DD523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EBB12E-EE53-D042-EEE1-8E843BBAF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763937-7A0E-D318-33D1-03ED9C595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A1748-0DBD-4293-96BA-4B9146B52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38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f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7" Type="http://schemas.openxmlformats.org/officeDocument/2006/relationships/image" Target="../media/image15.jfif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fif"/><Relationship Id="rId5" Type="http://schemas.openxmlformats.org/officeDocument/2006/relationships/image" Target="../media/image13.jfif"/><Relationship Id="rId4" Type="http://schemas.openxmlformats.org/officeDocument/2006/relationships/image" Target="../media/image1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3FE16F5A-2E3C-19A4-6FE7-481B25A65D4E}"/>
              </a:ext>
            </a:extLst>
          </p:cNvPr>
          <p:cNvSpPr txBox="1">
            <a:spLocks/>
          </p:cNvSpPr>
          <p:nvPr/>
        </p:nvSpPr>
        <p:spPr>
          <a:xfrm>
            <a:off x="5413375" y="625475"/>
            <a:ext cx="6408738" cy="220662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/>
              <a:t>Era facile prevedere che la propaganda di approccio alla vita PASSANDO PER LA PORTA LARGA INVECE CHE PER LA PORTA STRETTA avrebbe prodotto a lungo andare un sacco di guai . . . Ma sotto sotto la segreta soddisfazione per l’aspettativa di promozione della categoria che tutto questo avrebbe indotto . . . 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37F4043D-9504-EE2B-A2D2-771C527DA354}"/>
              </a:ext>
            </a:extLst>
          </p:cNvPr>
          <p:cNvSpPr txBox="1">
            <a:spLocks/>
          </p:cNvSpPr>
          <p:nvPr/>
        </p:nvSpPr>
        <p:spPr>
          <a:xfrm>
            <a:off x="5294489" y="3251906"/>
            <a:ext cx="2981149" cy="318135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 dirty="0"/>
              <a:t>Oggi, noi psicologi abbiamo la piena occupazione, possiamo alzare le tariffe, abbiamo liste d’attesa, addirittura paventano di farci fare la </a:t>
            </a:r>
            <a:r>
              <a:rPr lang="it-IT" sz="2200" dirty="0" err="1"/>
              <a:t>psicodiagnosi</a:t>
            </a:r>
            <a:r>
              <a:rPr lang="it-IT" sz="2200" dirty="0"/>
              <a:t> preventiva a grand commis e magistrati . . . 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F6DABFD3-430E-E6EA-631B-1C1FA1CA54E2}"/>
              </a:ext>
            </a:extLst>
          </p:cNvPr>
          <p:cNvSpPr txBox="1">
            <a:spLocks/>
          </p:cNvSpPr>
          <p:nvPr/>
        </p:nvSpPr>
        <p:spPr>
          <a:xfrm>
            <a:off x="8320088" y="2724430"/>
            <a:ext cx="3502025" cy="197414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 dirty="0"/>
              <a:t>Ci siamo arricchiti grazie ai </a:t>
            </a:r>
            <a:r>
              <a:rPr lang="it-IT" sz="2200" dirty="0" err="1"/>
              <a:t>kompagni</a:t>
            </a:r>
            <a:r>
              <a:rPr lang="it-IT" sz="2200" dirty="0"/>
              <a:t> e ai radicali e ai gonzi che gli hanno dato retta e continuano a seguire il pensiero unico del </a:t>
            </a:r>
            <a:r>
              <a:rPr lang="it-IT" sz="2200" dirty="0" err="1"/>
              <a:t>main</a:t>
            </a:r>
            <a:r>
              <a:rPr lang="it-IT" sz="2200" dirty="0"/>
              <a:t> stream . . 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2419327"/>
            <a:ext cx="4023360" cy="242325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 CONFESSIONI DI UNO PSICOLOGO pentito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DD95DB-2652-9C0C-6FC7-CEE58797B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5220976"/>
            <a:ext cx="3933306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Quando 40 anni fa ho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cominciato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lavorare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gli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psicologi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facevano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fame . . . Si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affacciavano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alla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ribalta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 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cosiddette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«</a:t>
            </a:r>
            <a:r>
              <a:rPr lang="en-US" sz="1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battaglie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per I DIRITTI CIVILI : IL DIVORZIO – LA PROMOZIONE DELLE CONVIVENZE – L’ABORTO – LA DROGA LIBERA – L’EUTANASIA . . . </a:t>
            </a:r>
          </a:p>
        </p:txBody>
      </p:sp>
      <p:pic>
        <p:nvPicPr>
          <p:cNvPr id="8" name="Immagine 7" descr="Immagine che contiene Viso umano, persona, arma, uomo&#10;&#10;Descrizione generata automaticamente">
            <a:extLst>
              <a:ext uri="{FF2B5EF4-FFF2-40B4-BE49-F238E27FC236}">
                <a16:creationId xmlns:a16="http://schemas.microsoft.com/office/drawing/2014/main" id="{6558A646-44D7-35A5-4482-AB54E45A2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508" y="95075"/>
            <a:ext cx="1613312" cy="2216005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1D74EA2-8515-2F03-54A1-EE0F0FBFE0D8}"/>
              </a:ext>
            </a:extLst>
          </p:cNvPr>
          <p:cNvSpPr txBox="1"/>
          <p:nvPr/>
        </p:nvSpPr>
        <p:spPr>
          <a:xfrm>
            <a:off x="8521418" y="4759579"/>
            <a:ext cx="30993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FF0000"/>
                </a:solidFill>
              </a:rPr>
              <a:t>MA ABBIAMO SMARRITO I FONDAMENTALI DELLA SALUTE : PREVENIRE E’ MEGLIO CHE CURARE</a:t>
            </a:r>
          </a:p>
        </p:txBody>
      </p:sp>
    </p:spTree>
    <p:extLst>
      <p:ext uri="{BB962C8B-B14F-4D97-AF65-F5344CB8AC3E}">
        <p14:creationId xmlns:p14="http://schemas.microsoft.com/office/powerpoint/2010/main" val="3423440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489" y="395111"/>
            <a:ext cx="2381955" cy="762782"/>
          </a:xfrm>
        </p:spPr>
        <p:txBody>
          <a:bodyPr>
            <a:noAutofit/>
          </a:bodyPr>
          <a:lstStyle/>
          <a:p>
            <a:pPr algn="l"/>
            <a:r>
              <a:rPr lang="it-IT" sz="4800" b="1" dirty="0">
                <a:solidFill>
                  <a:srgbClr val="FF0000"/>
                </a:solidFill>
              </a:rPr>
              <a:t>MORALE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A13342-6BFE-F2B7-6B74-FFA0A874E1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36" r="5709" b="2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F35F8E5B-5640-968B-6722-7EB8B706EA82}"/>
              </a:ext>
            </a:extLst>
          </p:cNvPr>
          <p:cNvSpPr txBox="1">
            <a:spLocks/>
          </p:cNvSpPr>
          <p:nvPr/>
        </p:nvSpPr>
        <p:spPr>
          <a:xfrm>
            <a:off x="587024" y="1490133"/>
            <a:ext cx="5375762" cy="45671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4000" b="1" dirty="0"/>
              <a:t>ANDARE DIETRO AI COMPAGNI PORTA SFIGA E ARRICCHISCE GLI PSICOLOGI andate dallo psicologo prima di ammalarvi. E smettetela di dare credito alle minchiate dei </a:t>
            </a:r>
            <a:r>
              <a:rPr lang="it-IT" sz="4000" b="1" dirty="0" err="1"/>
              <a:t>kompagni</a:t>
            </a:r>
            <a:r>
              <a:rPr lang="it-IT" sz="4000" b="1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10160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it-IT" sz="2800" dirty="0"/>
              <a:t>NON E’ MAI TROPPO TARDI PER FARE PREVENZIONE . . . Ma non è semplice perché, mentre la propaganda del demonio è suggestiva, immediata, e DERESPONSABILIZZANTE </a:t>
            </a:r>
            <a:r>
              <a:rPr lang="it-IT" sz="2800" dirty="0">
                <a:solidFill>
                  <a:srgbClr val="C00000"/>
                </a:solidFill>
              </a:rPr>
              <a:t>(porta fuori), </a:t>
            </a:r>
            <a:r>
              <a:rPr lang="it-IT" sz="2800" dirty="0"/>
              <a:t>la strada della verità è mediata, complessa e RESPONSABILIZZANTE </a:t>
            </a:r>
            <a:r>
              <a:rPr lang="it-IT" sz="2800" dirty="0">
                <a:solidFill>
                  <a:srgbClr val="C00000"/>
                </a:solidFill>
              </a:rPr>
              <a:t>(porta dentro)</a:t>
            </a:r>
            <a:r>
              <a:rPr lang="it-IT" sz="2800" dirty="0"/>
              <a:t> . .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A13342-6BFE-F2B7-6B74-FFA0A874E1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36" r="5709" b="2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1701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POTENZA DELL’ INDENTIFICAZIONE PROIETTIVA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/>
              <a:t>C’E’ QUALCOSA DENTRO DI ME CHE NON MI PIACE, INVECE DI DIRLO A QUALCUNO DI CUI MI FIDO O DICO DI FIDARMI, LA NEGO E LA METTO IN CORPO A QUALCUN ALTRO E CERCO DI ELIMINARE LA PARTE DI ME RIFIUTATA ELIMINANDO L’ALTRO IN CUI L’HO MESSA . . . </a:t>
            </a:r>
            <a:endParaRPr lang="en-US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79777" y="2946328"/>
            <a:ext cx="11232443" cy="11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0601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259" y="3017570"/>
            <a:ext cx="3952259" cy="1168188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E"/>
                </a:solidFill>
              </a:rPr>
              <a:t>DIVORZIO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BF4792E-DF83-4D24-9924-01EC30A32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8512"/>
            <a:ext cx="3952259" cy="5932172"/>
          </a:xfrm>
          <a:custGeom>
            <a:avLst/>
            <a:gdLst>
              <a:gd name="connsiteX0" fmla="*/ 986173 w 3952259"/>
              <a:gd name="connsiteY0" fmla="*/ 0 h 5932172"/>
              <a:gd name="connsiteX1" fmla="*/ 3952259 w 3952259"/>
              <a:gd name="connsiteY1" fmla="*/ 2966086 h 5932172"/>
              <a:gd name="connsiteX2" fmla="*/ 986173 w 3952259"/>
              <a:gd name="connsiteY2" fmla="*/ 5932172 h 5932172"/>
              <a:gd name="connsiteX3" fmla="*/ 104150 w 3952259"/>
              <a:gd name="connsiteY3" fmla="*/ 5798823 h 5932172"/>
              <a:gd name="connsiteX4" fmla="*/ 0 w 3952259"/>
              <a:gd name="connsiteY4" fmla="*/ 5760704 h 5932172"/>
              <a:gd name="connsiteX5" fmla="*/ 0 w 3952259"/>
              <a:gd name="connsiteY5" fmla="*/ 171469 h 5932172"/>
              <a:gd name="connsiteX6" fmla="*/ 104150 w 3952259"/>
              <a:gd name="connsiteY6" fmla="*/ 133350 h 5932172"/>
              <a:gd name="connsiteX7" fmla="*/ 986173 w 3952259"/>
              <a:gd name="connsiteY7" fmla="*/ 0 h 593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2259" h="5932172">
                <a:moveTo>
                  <a:pt x="986173" y="0"/>
                </a:moveTo>
                <a:cubicBezTo>
                  <a:pt x="2624297" y="0"/>
                  <a:pt x="3952259" y="1327962"/>
                  <a:pt x="3952259" y="2966086"/>
                </a:cubicBezTo>
                <a:cubicBezTo>
                  <a:pt x="3952259" y="4604210"/>
                  <a:pt x="2624297" y="5932172"/>
                  <a:pt x="986173" y="5932172"/>
                </a:cubicBezTo>
                <a:cubicBezTo>
                  <a:pt x="679025" y="5932172"/>
                  <a:pt x="382781" y="5885486"/>
                  <a:pt x="104150" y="5798823"/>
                </a:cubicBezTo>
                <a:lnTo>
                  <a:pt x="0" y="5760704"/>
                </a:lnTo>
                <a:lnTo>
                  <a:pt x="0" y="171469"/>
                </a:lnTo>
                <a:lnTo>
                  <a:pt x="104150" y="133350"/>
                </a:lnTo>
                <a:cubicBezTo>
                  <a:pt x="382781" y="46686"/>
                  <a:pt x="679025" y="0"/>
                  <a:pt x="9861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5837328-A57C-47AA-B520-C83F4A6BD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8125" y="0"/>
            <a:ext cx="4475748" cy="3256337"/>
          </a:xfrm>
          <a:custGeom>
            <a:avLst/>
            <a:gdLst>
              <a:gd name="connsiteX0" fmla="*/ 246861 w 4475748"/>
              <a:gd name="connsiteY0" fmla="*/ 0 h 3256337"/>
              <a:gd name="connsiteX1" fmla="*/ 4228888 w 4475748"/>
              <a:gd name="connsiteY1" fmla="*/ 0 h 3256337"/>
              <a:gd name="connsiteX2" fmla="*/ 4299885 w 4475748"/>
              <a:gd name="connsiteY2" fmla="*/ 147382 h 3256337"/>
              <a:gd name="connsiteX3" fmla="*/ 4475748 w 4475748"/>
              <a:gd name="connsiteY3" fmla="*/ 1018463 h 3256337"/>
              <a:gd name="connsiteX4" fmla="*/ 2237874 w 4475748"/>
              <a:gd name="connsiteY4" fmla="*/ 3256337 h 3256337"/>
              <a:gd name="connsiteX5" fmla="*/ 0 w 4475748"/>
              <a:gd name="connsiteY5" fmla="*/ 1018463 h 3256337"/>
              <a:gd name="connsiteX6" fmla="*/ 175863 w 4475748"/>
              <a:gd name="connsiteY6" fmla="*/ 147382 h 3256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5748" h="3256337">
                <a:moveTo>
                  <a:pt x="246861" y="0"/>
                </a:moveTo>
                <a:lnTo>
                  <a:pt x="4228888" y="0"/>
                </a:lnTo>
                <a:lnTo>
                  <a:pt x="4299885" y="147382"/>
                </a:lnTo>
                <a:cubicBezTo>
                  <a:pt x="4413128" y="415117"/>
                  <a:pt x="4475748" y="709477"/>
                  <a:pt x="4475748" y="1018463"/>
                </a:cubicBezTo>
                <a:cubicBezTo>
                  <a:pt x="4475748" y="2254407"/>
                  <a:pt x="3473818" y="3256337"/>
                  <a:pt x="2237874" y="3256337"/>
                </a:cubicBezTo>
                <a:cubicBezTo>
                  <a:pt x="1001930" y="3256337"/>
                  <a:pt x="0" y="2254407"/>
                  <a:pt x="0" y="1018463"/>
                </a:cubicBezTo>
                <a:cubicBezTo>
                  <a:pt x="0" y="709477"/>
                  <a:pt x="62621" y="415117"/>
                  <a:pt x="175863" y="14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580241">
            <a:off x="-1784401" y="613620"/>
            <a:ext cx="6199926" cy="6199926"/>
          </a:xfrm>
          <a:prstGeom prst="arc">
            <a:avLst>
              <a:gd name="adj1" fmla="val 14455503"/>
              <a:gd name="adj2" fmla="val 18389131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magine 5" descr="Immagine che contiene schizzo, disegno, clipart, illustrazione&#10;&#10;Descrizione generata automaticamente">
            <a:extLst>
              <a:ext uri="{FF2B5EF4-FFF2-40B4-BE49-F238E27FC236}">
                <a16:creationId xmlns:a16="http://schemas.microsoft.com/office/drawing/2014/main" id="{033C5BA3-9836-EF27-714D-0779D95FD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76" y="332183"/>
            <a:ext cx="1707286" cy="1951185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</p:spPr>
      </p:pic>
      <p:pic>
        <p:nvPicPr>
          <p:cNvPr id="10" name="Immagine 9" descr="Immagine che contiene testo, poster, disegno, cartone animato&#10;&#10;Descrizione generata automaticamente">
            <a:extLst>
              <a:ext uri="{FF2B5EF4-FFF2-40B4-BE49-F238E27FC236}">
                <a16:creationId xmlns:a16="http://schemas.microsoft.com/office/drawing/2014/main" id="{CDF3DFE0-872D-3AC3-A9EA-BB91A06B2B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01" y="133707"/>
            <a:ext cx="1761196" cy="2488039"/>
          </a:xfrm>
          <a:custGeom>
            <a:avLst/>
            <a:gdLst/>
            <a:ahLst/>
            <a:cxnLst/>
            <a:rect l="l" t="t" r="r" b="b"/>
            <a:pathLst>
              <a:path w="2487175" h="2487175">
                <a:moveTo>
                  <a:pt x="67328" y="0"/>
                </a:moveTo>
                <a:lnTo>
                  <a:pt x="2419847" y="0"/>
                </a:lnTo>
                <a:cubicBezTo>
                  <a:pt x="2457031" y="0"/>
                  <a:pt x="2487175" y="30144"/>
                  <a:pt x="2487175" y="67328"/>
                </a:cubicBezTo>
                <a:lnTo>
                  <a:pt x="2487175" y="2419847"/>
                </a:lnTo>
                <a:cubicBezTo>
                  <a:pt x="2487175" y="2457031"/>
                  <a:pt x="2457031" y="2487175"/>
                  <a:pt x="2419847" y="2487175"/>
                </a:cubicBezTo>
                <a:lnTo>
                  <a:pt x="67328" y="2487175"/>
                </a:lnTo>
                <a:cubicBezTo>
                  <a:pt x="30144" y="2487175"/>
                  <a:pt x="0" y="2457031"/>
                  <a:pt x="0" y="2419847"/>
                </a:cubicBezTo>
                <a:lnTo>
                  <a:pt x="0" y="67328"/>
                </a:lnTo>
                <a:cubicBezTo>
                  <a:pt x="0" y="30144"/>
                  <a:pt x="30144" y="0"/>
                  <a:pt x="67328" y="0"/>
                </a:cubicBezTo>
                <a:close/>
              </a:path>
            </a:pathLst>
          </a:cu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A03A6A2-7849-4179-B68F-C11DDDB23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1078" y="0"/>
            <a:ext cx="3440922" cy="3674631"/>
          </a:xfrm>
          <a:custGeom>
            <a:avLst/>
            <a:gdLst>
              <a:gd name="connsiteX0" fmla="*/ 523074 w 3440922"/>
              <a:gd name="connsiteY0" fmla="*/ 0 h 3674631"/>
              <a:gd name="connsiteX1" fmla="*/ 3440922 w 3440922"/>
              <a:gd name="connsiteY1" fmla="*/ 0 h 3674631"/>
              <a:gd name="connsiteX2" fmla="*/ 3440922 w 3440922"/>
              <a:gd name="connsiteY2" fmla="*/ 3321701 h 3674631"/>
              <a:gd name="connsiteX3" fmla="*/ 3304578 w 3440922"/>
              <a:gd name="connsiteY3" fmla="*/ 3404532 h 3674631"/>
              <a:gd name="connsiteX4" fmla="*/ 2237874 w 3440922"/>
              <a:gd name="connsiteY4" fmla="*/ 3674631 h 3674631"/>
              <a:gd name="connsiteX5" fmla="*/ 0 w 3440922"/>
              <a:gd name="connsiteY5" fmla="*/ 1436757 h 3674631"/>
              <a:gd name="connsiteX6" fmla="*/ 511022 w 3440922"/>
              <a:gd name="connsiteY6" fmla="*/ 13261 h 3674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0922" h="3674631">
                <a:moveTo>
                  <a:pt x="523074" y="0"/>
                </a:moveTo>
                <a:lnTo>
                  <a:pt x="3440922" y="0"/>
                </a:lnTo>
                <a:lnTo>
                  <a:pt x="3440922" y="3321701"/>
                </a:lnTo>
                <a:lnTo>
                  <a:pt x="3304578" y="3404532"/>
                </a:lnTo>
                <a:cubicBezTo>
                  <a:pt x="2987486" y="3576786"/>
                  <a:pt x="2624107" y="3674631"/>
                  <a:pt x="2237874" y="3674631"/>
                </a:cubicBezTo>
                <a:cubicBezTo>
                  <a:pt x="1001930" y="3674631"/>
                  <a:pt x="0" y="2672701"/>
                  <a:pt x="0" y="1436757"/>
                </a:cubicBezTo>
                <a:cubicBezTo>
                  <a:pt x="0" y="896032"/>
                  <a:pt x="191776" y="400098"/>
                  <a:pt x="511022" y="132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Immagine 7" descr="Immagine che contiene giocattolo, Animali giocattolo, cartone animato, arte&#10;&#10;Descrizione generata automaticamente">
            <a:extLst>
              <a:ext uri="{FF2B5EF4-FFF2-40B4-BE49-F238E27FC236}">
                <a16:creationId xmlns:a16="http://schemas.microsoft.com/office/drawing/2014/main" id="{17629A37-9253-5C75-19D7-64EFE321E5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647" y="407064"/>
            <a:ext cx="1100778" cy="1469596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206558" y="2513589"/>
            <a:ext cx="3472482" cy="26371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C’eravamo tanto amati, ma mi sono accorto che non  è l’uomo/la donna che fa per me . . . Stiamo insieme solo per i figli . . . Non abbiamo più niente da dirci . . . Sono solo discussioni . . . E’ meglio finirla qui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479777" y="2615550"/>
            <a:ext cx="11232443" cy="3720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4400" dirty="0"/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8F8B2B77-A7D6-232F-ADD7-484CA8ECF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0852" y="2341862"/>
            <a:ext cx="4325688" cy="3720990"/>
          </a:xfrm>
        </p:spPr>
        <p:txBody>
          <a:bodyPr>
            <a:normAutofit/>
          </a:bodyPr>
          <a:lstStyle/>
          <a:p>
            <a:r>
              <a:rPr lang="it-IT" dirty="0"/>
              <a:t>Il testosterone  da 2 milioni di anni presiede alla scelta d’oggetto fra uomo e donna e non ha mai sbagliato un colpo  . .  Non pensi che se un grande amore finisce è perché hai smesso di confidarti con il tuo partner e hai cominciato a lavorare di identificazione proiettiva?</a:t>
            </a:r>
          </a:p>
        </p:txBody>
      </p:sp>
    </p:spTree>
    <p:extLst>
      <p:ext uri="{BB962C8B-B14F-4D97-AF65-F5344CB8AC3E}">
        <p14:creationId xmlns:p14="http://schemas.microsoft.com/office/powerpoint/2010/main" val="90797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77442" y="5232684"/>
            <a:ext cx="2356519" cy="731839"/>
          </a:xfrm>
        </p:spPr>
        <p:txBody>
          <a:bodyPr anchor="b">
            <a:normAutofit fontScale="90000"/>
          </a:bodyPr>
          <a:lstStyle/>
          <a:p>
            <a:pPr algn="l"/>
            <a:r>
              <a:rPr lang="it-IT" sz="5400" dirty="0"/>
              <a:t>ABORTO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8780D010-7D45-EA2C-167F-D6D1AFEE1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4414" y="274421"/>
            <a:ext cx="6251111" cy="3960756"/>
          </a:xfrm>
        </p:spPr>
        <p:txBody>
          <a:bodyPr>
            <a:normAutofit/>
          </a:bodyPr>
          <a:lstStyle/>
          <a:p>
            <a:pPr algn="l"/>
            <a:r>
              <a:rPr lang="it-IT" sz="2800" dirty="0">
                <a:solidFill>
                  <a:srgbClr val="FF0000"/>
                </a:solidFill>
              </a:rPr>
              <a:t>DOMANDA : QUESTA DONNA PUO’ CORRERE?</a:t>
            </a:r>
          </a:p>
          <a:p>
            <a:pPr algn="l"/>
            <a:r>
              <a:rPr lang="it-IT" dirty="0"/>
              <a:t>La  propaganda del </a:t>
            </a:r>
            <a:r>
              <a:rPr lang="it-IT" dirty="0" err="1"/>
              <a:t>main</a:t>
            </a:r>
            <a:r>
              <a:rPr lang="it-IT" dirty="0"/>
              <a:t> stream convince la donna che  prima elimina il feto meno conseguenze psicologiche subisce . . . </a:t>
            </a:r>
          </a:p>
          <a:p>
            <a:pPr algn="l"/>
            <a:r>
              <a:rPr lang="it-IT" dirty="0"/>
              <a:t>La clinica testimonia gli effetti del senso di colpa inconscio: i traumi negati, nella mente si rinforzano giorno dopo giorno . . . </a:t>
            </a:r>
          </a:p>
          <a:p>
            <a:pPr algn="l"/>
            <a:r>
              <a:rPr lang="it-IT" dirty="0"/>
              <a:t>Il termine dell’elaborazione del lutto è farsi dire il NOME del bambino mai nato. . . </a:t>
            </a:r>
          </a:p>
        </p:txBody>
      </p:sp>
      <p:pic>
        <p:nvPicPr>
          <p:cNvPr id="6" name="Immagine 5" descr="Immagine che contiene testo, aria aperta, vestiti, albero&#10;&#10;Descrizione generata automaticamente">
            <a:extLst>
              <a:ext uri="{FF2B5EF4-FFF2-40B4-BE49-F238E27FC236}">
                <a16:creationId xmlns:a16="http://schemas.microsoft.com/office/drawing/2014/main" id="{789FD5ED-D3F9-63F5-E2F0-45D6E93378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1" r="-1" b="13559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965539" y="1632030"/>
            <a:ext cx="6746681" cy="4860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4838218" y="2615550"/>
            <a:ext cx="6874002" cy="3720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471089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1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23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3406" y="420148"/>
            <a:ext cx="3616913" cy="141111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SUICIDIO ASSISTITO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293511" y="2506132"/>
            <a:ext cx="5508575" cy="3539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dall’antichità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il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boia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era il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mestiere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meglio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pagato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. . .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Chiedetevi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il </a:t>
            </a:r>
            <a:r>
              <a:rPr lang="en-US" sz="36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perché</a:t>
            </a:r>
            <a:r>
              <a:rPr lang="en-US" sz="3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3600" dirty="0"/>
              <a:t>Poi è </a:t>
            </a:r>
            <a:r>
              <a:rPr lang="en-US" sz="3600" dirty="0" err="1"/>
              <a:t>arrivata</a:t>
            </a:r>
            <a:r>
              <a:rPr lang="en-US" sz="3600" dirty="0"/>
              <a:t> la </a:t>
            </a:r>
            <a:r>
              <a:rPr lang="en-US" sz="3600" dirty="0" err="1"/>
              <a:t>civiltà</a:t>
            </a:r>
            <a:r>
              <a:rPr lang="en-US" sz="3600" dirty="0"/>
              <a:t> e </a:t>
            </a:r>
            <a:r>
              <a:rPr lang="en-US" sz="3600" dirty="0" err="1"/>
              <a:t>abbiamo</a:t>
            </a:r>
            <a:r>
              <a:rPr lang="en-US" sz="3600" dirty="0"/>
              <a:t> chi, </a:t>
            </a:r>
            <a:r>
              <a:rPr lang="en-US" sz="3600" dirty="0" err="1"/>
              <a:t>accecato</a:t>
            </a:r>
            <a:r>
              <a:rPr lang="en-US" sz="3600" dirty="0"/>
              <a:t> </a:t>
            </a:r>
            <a:r>
              <a:rPr lang="en-US" sz="3600" dirty="0" err="1"/>
              <a:t>dall’ideologia</a:t>
            </a:r>
            <a:r>
              <a:rPr lang="en-US" sz="3600" dirty="0"/>
              <a:t>, </a:t>
            </a:r>
            <a:r>
              <a:rPr lang="en-US" sz="3600" dirty="0" err="1"/>
              <a:t>uccide</a:t>
            </a:r>
            <a:r>
              <a:rPr lang="en-US" sz="3600" dirty="0"/>
              <a:t> gratis . . .</a:t>
            </a:r>
            <a:endParaRPr lang="en-US" sz="3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Immagine 6" descr="Immagine che contiene testo, schizzo, disegno, dipinto&#10;&#10;Descrizione generata automaticamente">
            <a:extLst>
              <a:ext uri="{FF2B5EF4-FFF2-40B4-BE49-F238E27FC236}">
                <a16:creationId xmlns:a16="http://schemas.microsoft.com/office/drawing/2014/main" id="{0E99B2F3-65B1-F237-B06A-4094E271E1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47" y="578738"/>
            <a:ext cx="4479257" cy="5670549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79777" y="2946328"/>
            <a:ext cx="4254269" cy="11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9832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963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olor Cover">
            <a:extLst>
              <a:ext uri="{FF2B5EF4-FFF2-40B4-BE49-F238E27FC236}">
                <a16:creationId xmlns:a16="http://schemas.microsoft.com/office/drawing/2014/main" id="{8B2B1708-8CE4-4A20-94F5-55118AE2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4119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D095D3E-C464-41D5-87FA-07742698A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29" name="Color">
              <a:extLst>
                <a:ext uri="{FF2B5EF4-FFF2-40B4-BE49-F238E27FC236}">
                  <a16:creationId xmlns:a16="http://schemas.microsoft.com/office/drawing/2014/main" id="{7722DCE9-76F1-42AC-AC0A-487CFB0873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Color">
              <a:extLst>
                <a:ext uri="{FF2B5EF4-FFF2-40B4-BE49-F238E27FC236}">
                  <a16:creationId xmlns:a16="http://schemas.microsoft.com/office/drawing/2014/main" id="{B29A5FA1-D0E7-448B-AB7D-032F01D5B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2" name="Color">
            <a:extLst>
              <a:ext uri="{FF2B5EF4-FFF2-40B4-BE49-F238E27FC236}">
                <a16:creationId xmlns:a16="http://schemas.microsoft.com/office/drawing/2014/main" id="{C58F402F-FDB5-409B-8818-B6FCE06E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804" y="598259"/>
            <a:ext cx="10889442" cy="5680742"/>
          </a:xfrm>
          <a:prstGeom prst="rect">
            <a:avLst/>
          </a:prstGeom>
          <a:solidFill>
            <a:srgbClr val="B66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 descr="Immagine che contiene testo, unghia/chiodo, dito, persona&#10;&#10;Descrizione generata automaticamente">
            <a:extLst>
              <a:ext uri="{FF2B5EF4-FFF2-40B4-BE49-F238E27FC236}">
                <a16:creationId xmlns:a16="http://schemas.microsoft.com/office/drawing/2014/main" id="{7448C4E8-8037-2ED4-1731-C76387148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307" y="973782"/>
            <a:ext cx="6711526" cy="4899669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2332"/>
            <a:ext cx="3585114" cy="2782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DROGA LIBERA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1012643" y="3604221"/>
            <a:ext cx="3585113" cy="2411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Chi non capisce niente delle questioni umane ne fa solo una questione di soldi e spaccio . . .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79778" y="2946328"/>
            <a:ext cx="4312142" cy="11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7489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Slide Background">
            <a:extLst>
              <a:ext uri="{FF2B5EF4-FFF2-40B4-BE49-F238E27FC236}">
                <a16:creationId xmlns:a16="http://schemas.microsoft.com/office/drawing/2014/main" id="{B65C0385-5E30-4D2E-AF9F-4639659D3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magine 6" descr="Immagine che contiene vestiti, persona, Viso umano, muro&#10;&#10;Descrizione generata automaticamente">
            <a:extLst>
              <a:ext uri="{FF2B5EF4-FFF2-40B4-BE49-F238E27FC236}">
                <a16:creationId xmlns:a16="http://schemas.microsoft.com/office/drawing/2014/main" id="{166152C8-4C49-AB1E-F0D3-5B44503615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9" r="11648" b="-2"/>
          <a:stretch/>
        </p:blipFill>
        <p:spPr>
          <a:xfrm>
            <a:off x="20" y="1666568"/>
            <a:ext cx="6106195" cy="5191432"/>
          </a:xfrm>
          <a:prstGeom prst="rect">
            <a:avLst/>
          </a:prstGeom>
        </p:spPr>
      </p:pic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E335820B-3A29-42C5-AA8D-10ECA43CD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1729117"/>
          </a:xfrm>
          <a:prstGeom prst="rect">
            <a:avLst/>
          </a:prstGeom>
          <a:ln>
            <a:noFill/>
          </a:ln>
          <a:effectLst>
            <a:outerShdw blurRad="368300" dist="101600" dir="546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352766"/>
            <a:ext cx="3358785" cy="10235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 dirty="0"/>
              <a:t>DROGA LIBERA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6803408" y="486138"/>
            <a:ext cx="4550391" cy="58339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 err="1"/>
              <a:t>Quello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il main stream non </a:t>
            </a:r>
            <a:r>
              <a:rPr lang="en-US" sz="3600" dirty="0" err="1"/>
              <a:t>ti</a:t>
            </a:r>
            <a:r>
              <a:rPr lang="en-US" sz="3600" dirty="0"/>
              <a:t> dice è </a:t>
            </a:r>
            <a:r>
              <a:rPr lang="en-US" sz="3600" dirty="0" err="1"/>
              <a:t>che</a:t>
            </a:r>
            <a:r>
              <a:rPr lang="en-US" sz="3600" dirty="0"/>
              <a:t> per far </a:t>
            </a:r>
            <a:r>
              <a:rPr lang="en-US" sz="3600" dirty="0" err="1"/>
              <a:t>funzionare</a:t>
            </a:r>
            <a:r>
              <a:rPr lang="en-US" sz="3600" dirty="0"/>
              <a:t> la </a:t>
            </a:r>
            <a:r>
              <a:rPr lang="en-US" sz="3600" dirty="0" err="1"/>
              <a:t>chimica</a:t>
            </a:r>
            <a:r>
              <a:rPr lang="en-US" sz="3600" dirty="0"/>
              <a:t> ci </a:t>
            </a:r>
            <a:r>
              <a:rPr lang="en-US" sz="3600" dirty="0" err="1"/>
              <a:t>vuole</a:t>
            </a:r>
            <a:r>
              <a:rPr lang="en-US" sz="3600" dirty="0"/>
              <a:t> tanto dolore . . . E se il </a:t>
            </a:r>
            <a:r>
              <a:rPr lang="en-US" sz="3600" dirty="0" err="1"/>
              <a:t>buon</a:t>
            </a:r>
            <a:r>
              <a:rPr lang="en-US" sz="3600" dirty="0"/>
              <a:t> Dio non </a:t>
            </a:r>
            <a:r>
              <a:rPr lang="en-US" sz="3600" dirty="0" err="1"/>
              <a:t>ti</a:t>
            </a:r>
            <a:r>
              <a:rPr lang="en-US" sz="3600" dirty="0"/>
              <a:t> ha </a:t>
            </a:r>
            <a:r>
              <a:rPr lang="en-US" sz="3600" dirty="0" err="1"/>
              <a:t>ancora</a:t>
            </a:r>
            <a:r>
              <a:rPr lang="en-US" sz="3600" dirty="0"/>
              <a:t> </a:t>
            </a:r>
            <a:r>
              <a:rPr lang="en-US" sz="3600" dirty="0" err="1"/>
              <a:t>dato</a:t>
            </a:r>
            <a:r>
              <a:rPr lang="en-US" sz="3600" dirty="0"/>
              <a:t> un </a:t>
            </a:r>
            <a:r>
              <a:rPr lang="en-US" sz="3600" dirty="0" err="1"/>
              <a:t>malanno</a:t>
            </a:r>
            <a:r>
              <a:rPr lang="en-US" sz="3600" dirty="0"/>
              <a:t> </a:t>
            </a:r>
            <a:r>
              <a:rPr lang="en-US" sz="3600" dirty="0" err="1"/>
              <a:t>fisico</a:t>
            </a:r>
            <a:r>
              <a:rPr lang="en-US" sz="3600" dirty="0"/>
              <a:t>, il dolore devi </a:t>
            </a:r>
            <a:r>
              <a:rPr lang="en-US" sz="3600" dirty="0" err="1"/>
              <a:t>andartelo</a:t>
            </a:r>
            <a:r>
              <a:rPr lang="en-US" sz="3600" dirty="0"/>
              <a:t> ca </a:t>
            </a:r>
            <a:r>
              <a:rPr lang="en-US" sz="3600" dirty="0" err="1"/>
              <a:t>cercare</a:t>
            </a:r>
            <a:r>
              <a:rPr lang="en-US" sz="3600" dirty="0"/>
              <a:t> </a:t>
            </a:r>
            <a:r>
              <a:rPr lang="en-US" sz="3600" dirty="0" err="1"/>
              <a:t>facendo</a:t>
            </a:r>
            <a:r>
              <a:rPr lang="en-US" sz="3600" dirty="0"/>
              <a:t> del male alle </a:t>
            </a:r>
            <a:r>
              <a:rPr lang="en-US" sz="3600" dirty="0" err="1"/>
              <a:t>persone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più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vogliono</a:t>
            </a:r>
            <a:r>
              <a:rPr lang="en-US" sz="3600" dirty="0"/>
              <a:t> bene . . 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79778" y="2946328"/>
            <a:ext cx="4312142" cy="11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917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59">
            <a:extLst>
              <a:ext uri="{FF2B5EF4-FFF2-40B4-BE49-F238E27FC236}">
                <a16:creationId xmlns:a16="http://schemas.microsoft.com/office/drawing/2014/main" id="{0EFD753D-6A49-46DD-9E82-AA6E2C62B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61">
            <a:extLst>
              <a:ext uri="{FF2B5EF4-FFF2-40B4-BE49-F238E27FC236}">
                <a16:creationId xmlns:a16="http://schemas.microsoft.com/office/drawing/2014/main" id="{138A5824-1F4A-4EE7-BC13-5BB48FC08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045" y="318582"/>
            <a:ext cx="4556762" cy="2028511"/>
          </a:xfrm>
          <a:prstGeom prst="rect">
            <a:avLst/>
          </a:prstGeom>
          <a:solidFill>
            <a:srgbClr val="3336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BC32D52-19B0-7ECD-59CE-503A30A0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776" y="637523"/>
            <a:ext cx="3941121" cy="13867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1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RIFIUTO DI TUTTO CIO’ CHE E’ TRADIZIONALE</a:t>
            </a:r>
          </a:p>
        </p:txBody>
      </p:sp>
      <p:pic>
        <p:nvPicPr>
          <p:cNvPr id="6" name="Immagine 5" descr="Immagine che contiene simbolo, Carattere, cerchio, Segnale stradale&#10;&#10;Descrizione generata automaticamente">
            <a:extLst>
              <a:ext uri="{FF2B5EF4-FFF2-40B4-BE49-F238E27FC236}">
                <a16:creationId xmlns:a16="http://schemas.microsoft.com/office/drawing/2014/main" id="{BFCDC7E6-5DA6-5F75-5EB1-5B23B00E5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927" y="318582"/>
            <a:ext cx="2015463" cy="1896907"/>
          </a:xfrm>
          <a:prstGeom prst="rect">
            <a:avLst/>
          </a:prstGeom>
        </p:spPr>
      </p:pic>
      <p:pic>
        <p:nvPicPr>
          <p:cNvPr id="11" name="Immagine 10" descr="Immagine che contiene testo, Prodotti generali, persona, tenere&#10;&#10;Descrizione generata automaticamente">
            <a:extLst>
              <a:ext uri="{FF2B5EF4-FFF2-40B4-BE49-F238E27FC236}">
                <a16:creationId xmlns:a16="http://schemas.microsoft.com/office/drawing/2014/main" id="{C024D1FF-078F-4CC6-7C37-A7B7462064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057" y="333326"/>
            <a:ext cx="1882162" cy="1882162"/>
          </a:xfrm>
          <a:prstGeom prst="rect">
            <a:avLst/>
          </a:prstGeom>
        </p:spPr>
      </p:pic>
      <p:pic>
        <p:nvPicPr>
          <p:cNvPr id="9" name="Immagine 8" descr="Immagine che contiene testo, libro, poster, Copertina del libro&#10;&#10;Descrizione generata automaticamente">
            <a:extLst>
              <a:ext uri="{FF2B5EF4-FFF2-40B4-BE49-F238E27FC236}">
                <a16:creationId xmlns:a16="http://schemas.microsoft.com/office/drawing/2014/main" id="{11CDB04D-3F98-B8FA-1597-67B2652729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804" y="333327"/>
            <a:ext cx="1989714" cy="1882162"/>
          </a:xfrm>
          <a:prstGeom prst="rect">
            <a:avLst/>
          </a:prstGeom>
        </p:spPr>
      </p:pic>
      <p:pic>
        <p:nvPicPr>
          <p:cNvPr id="17" name="Immagine 16" descr="Immagine che contiene cane, Razza di cani, ragazzo, animale domestico&#10;&#10;Descrizione generata automaticamente">
            <a:extLst>
              <a:ext uri="{FF2B5EF4-FFF2-40B4-BE49-F238E27FC236}">
                <a16:creationId xmlns:a16="http://schemas.microsoft.com/office/drawing/2014/main" id="{8B380DC6-5630-21E9-E834-DECC3E387D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46" y="3640240"/>
            <a:ext cx="4793401" cy="2028511"/>
          </a:xfrm>
          <a:prstGeom prst="rect">
            <a:avLst/>
          </a:prstGeom>
        </p:spPr>
      </p:pic>
      <p:sp>
        <p:nvSpPr>
          <p:cNvPr id="74" name="Rectangle 63">
            <a:extLst>
              <a:ext uri="{FF2B5EF4-FFF2-40B4-BE49-F238E27FC236}">
                <a16:creationId xmlns:a16="http://schemas.microsoft.com/office/drawing/2014/main" id="{0F8BFD3B-29FB-4A95-BB51-220F8A6C5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6650" y="2429124"/>
            <a:ext cx="4561251" cy="4108837"/>
          </a:xfrm>
          <a:prstGeom prst="rect">
            <a:avLst/>
          </a:prstGeom>
          <a:solidFill>
            <a:srgbClr val="3336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5A0511D4-CC12-4BC0-E0F6-68B7F106C3DD}"/>
              </a:ext>
            </a:extLst>
          </p:cNvPr>
          <p:cNvSpPr txBox="1">
            <a:spLocks/>
          </p:cNvSpPr>
          <p:nvPr/>
        </p:nvSpPr>
        <p:spPr>
          <a:xfrm>
            <a:off x="5262159" y="2758930"/>
            <a:ext cx="3944010" cy="3455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FFFFFF"/>
                </a:solidFill>
              </a:rPr>
              <a:t>NO AL CROCIFISSO SI AL RAMADAN 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GENITORE 1 GENITORE 2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PROPAGANDA GENDER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FAVOLE NON FIABE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NON FARE UN FIGLIO, ADOTTA UN CANE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BAMBINI NON AMMESSI . . .</a:t>
            </a:r>
          </a:p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15" name="Immagine 14" descr="Immagine che contiene testo, bacio, disegno, dipinto&#10;&#10;Descrizione generata automaticamente">
            <a:extLst>
              <a:ext uri="{FF2B5EF4-FFF2-40B4-BE49-F238E27FC236}">
                <a16:creationId xmlns:a16="http://schemas.microsoft.com/office/drawing/2014/main" id="{E46D1AE2-1E9E-2326-CE19-C2EAD7D834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555" y="2884898"/>
            <a:ext cx="2012216" cy="1130609"/>
          </a:xfrm>
          <a:prstGeom prst="rect">
            <a:avLst/>
          </a:prstGeom>
        </p:spPr>
      </p:pic>
      <p:pic>
        <p:nvPicPr>
          <p:cNvPr id="13" name="Immagine 12" descr="Immagine che contiene testo, Carattere, Segnale stradale, cartello&#10;&#10;Descrizione generata automaticamente">
            <a:extLst>
              <a:ext uri="{FF2B5EF4-FFF2-40B4-BE49-F238E27FC236}">
                <a16:creationId xmlns:a16="http://schemas.microsoft.com/office/drawing/2014/main" id="{FE1F559E-2FC4-7000-45C6-E7CD2F2B23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552" y="4928057"/>
            <a:ext cx="2012217" cy="1351269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B839B465-ABCC-4AB1-61AC-7BCE7B3B8BB8}"/>
              </a:ext>
            </a:extLst>
          </p:cNvPr>
          <p:cNvSpPr txBox="1">
            <a:spLocks/>
          </p:cNvSpPr>
          <p:nvPr/>
        </p:nvSpPr>
        <p:spPr>
          <a:xfrm>
            <a:off x="479778" y="2946328"/>
            <a:ext cx="4312142" cy="11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949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647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LE CONFESSIONI DI UNO PSICOLOGO pentito</vt:lpstr>
      <vt:lpstr>NON E’ MAI TROPPO TARDI PER FARE PREVENZIONE . . . Ma non è semplice perché, mentre la propaganda del demonio è suggestiva, immediata, e DERESPONSABILIZZANTE (porta fuori), la strada della verità è mediata, complessa e RESPONSABILIZZANTE (porta dentro) . . .</vt:lpstr>
      <vt:lpstr>LA POTENZA DELL’ INDENTIFICAZIONE PROIETTIVA</vt:lpstr>
      <vt:lpstr>DIVORZIO</vt:lpstr>
      <vt:lpstr>ABORTO</vt:lpstr>
      <vt:lpstr>SUICIDIO ASSISTITO</vt:lpstr>
      <vt:lpstr>DROGA LIBERA</vt:lpstr>
      <vt:lpstr>DROGA LIBERA</vt:lpstr>
      <vt:lpstr>RIFIUTO DI TUTTO CIO’ CHE E’ TRADIZIONALE</vt:lpstr>
      <vt:lpstr>MORALE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RISTRUTTURAZIONI</dc:title>
  <dc:creator>Garavaglia Angelo Carlo</dc:creator>
  <cp:lastModifiedBy>angelo carlo garavaglia</cp:lastModifiedBy>
  <cp:revision>11</cp:revision>
  <cp:lastPrinted>2024-04-12T15:15:23Z</cp:lastPrinted>
  <dcterms:created xsi:type="dcterms:W3CDTF">2024-01-18T18:24:49Z</dcterms:created>
  <dcterms:modified xsi:type="dcterms:W3CDTF">2025-11-29T21:05:07Z</dcterms:modified>
</cp:coreProperties>
</file>